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68" r:id="rId2"/>
    <p:sldId id="265" r:id="rId3"/>
    <p:sldId id="263" r:id="rId4"/>
    <p:sldId id="256" r:id="rId5"/>
    <p:sldId id="264" r:id="rId6"/>
    <p:sldId id="259" r:id="rId7"/>
    <p:sldId id="260" r:id="rId8"/>
    <p:sldId id="261" r:id="rId9"/>
    <p:sldId id="262" r:id="rId10"/>
    <p:sldId id="257" r:id="rId11"/>
    <p:sldId id="258" r:id="rId12"/>
    <p:sldId id="266" r:id="rId13"/>
    <p:sldId id="267"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976" autoAdjust="0"/>
    <p:restoredTop sz="94660"/>
  </p:normalViewPr>
  <p:slideViewPr>
    <p:cSldViewPr snapToGrid="0" snapToObjects="1">
      <p:cViewPr varScale="1">
        <p:scale>
          <a:sx n="102" d="100"/>
          <a:sy n="102" d="100"/>
        </p:scale>
        <p:origin x="1112" y="28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1.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10" Type="http://schemas.openxmlformats.org/officeDocument/2006/relationships/image" Target="../media/image10.svg"/><Relationship Id="rId4" Type="http://schemas.openxmlformats.org/officeDocument/2006/relationships/image" Target="../media/image4.svg"/><Relationship Id="rId9" Type="http://schemas.openxmlformats.org/officeDocument/2006/relationships/image" Target="../media/image9.png"/></Relationships>
</file>

<file path=ppt/diagrams/_rels/drawing1.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10" Type="http://schemas.openxmlformats.org/officeDocument/2006/relationships/image" Target="../media/image10.svg"/><Relationship Id="rId4" Type="http://schemas.openxmlformats.org/officeDocument/2006/relationships/image" Target="../media/image4.svg"/><Relationship Id="rId9" Type="http://schemas.openxmlformats.org/officeDocument/2006/relationships/image" Target="../media/image9.png"/></Relationships>
</file>

<file path=ppt/diagrams/colors1.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12DBDCE-9205-4D37-BFC2-652AE002AC57}"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8EEAE51A-5AA8-412E-89A1-9E581660DC01}">
      <dgm:prSet/>
      <dgm:spPr/>
      <dgm:t>
        <a:bodyPr/>
        <a:lstStyle/>
        <a:p>
          <a:r>
            <a:rPr lang="fr-FR" dirty="0"/>
            <a:t>👨‍⚕️ Ophtalmologue spécialisé en chirurgie réfractive et laser</a:t>
          </a:r>
          <a:endParaRPr lang="en-US" dirty="0"/>
        </a:p>
      </dgm:t>
    </dgm:pt>
    <dgm:pt modelId="{2A2845B7-4DC2-473C-8950-48570198B720}" type="parTrans" cxnId="{884E3C92-FD16-41F2-B71B-F4CC820619D7}">
      <dgm:prSet/>
      <dgm:spPr/>
      <dgm:t>
        <a:bodyPr/>
        <a:lstStyle/>
        <a:p>
          <a:endParaRPr lang="en-US"/>
        </a:p>
      </dgm:t>
    </dgm:pt>
    <dgm:pt modelId="{0D9D407A-8CE5-49C0-8FDD-7D131417C8FE}" type="sibTrans" cxnId="{884E3C92-FD16-41F2-B71B-F4CC820619D7}">
      <dgm:prSet/>
      <dgm:spPr/>
      <dgm:t>
        <a:bodyPr/>
        <a:lstStyle/>
        <a:p>
          <a:endParaRPr lang="en-US"/>
        </a:p>
      </dgm:t>
    </dgm:pt>
    <dgm:pt modelId="{E93A04C5-6AF8-4F8C-9350-D52A080116EE}">
      <dgm:prSet custT="1"/>
      <dgm:spPr/>
      <dgm:t>
        <a:bodyPr/>
        <a:lstStyle/>
        <a:p>
          <a:r>
            <a:rPr lang="fr-FR" sz="1100" dirty="0"/>
            <a:t>📖 Auteur de « La Diététique des Yeux » chez éditions Retz, du guide des oligoéléments aux éditions Frison Roche, et co-auteur de « La révolution de la médecine orthomoléculaire » aux éditions Retz</a:t>
          </a:r>
          <a:endParaRPr lang="en-US" sz="1100" dirty="0"/>
        </a:p>
      </dgm:t>
    </dgm:pt>
    <dgm:pt modelId="{62258ED0-B681-4B3B-BEF6-7E0468B815EC}" type="parTrans" cxnId="{7BDC0AC1-1472-4CE9-8836-A7E1EF521BF2}">
      <dgm:prSet/>
      <dgm:spPr/>
      <dgm:t>
        <a:bodyPr/>
        <a:lstStyle/>
        <a:p>
          <a:endParaRPr lang="en-US"/>
        </a:p>
      </dgm:t>
    </dgm:pt>
    <dgm:pt modelId="{943D9A73-888E-46C8-A355-1B304981A96C}" type="sibTrans" cxnId="{7BDC0AC1-1472-4CE9-8836-A7E1EF521BF2}">
      <dgm:prSet/>
      <dgm:spPr/>
      <dgm:t>
        <a:bodyPr/>
        <a:lstStyle/>
        <a:p>
          <a:endParaRPr lang="en-US"/>
        </a:p>
      </dgm:t>
    </dgm:pt>
    <dgm:pt modelId="{A45437CC-3B6C-4317-8295-6DD742151859}">
      <dgm:prSet/>
      <dgm:spPr/>
      <dgm:t>
        <a:bodyPr/>
        <a:lstStyle/>
        <a:p>
          <a:r>
            <a:rPr lang="fr-FR" dirty="0"/>
            <a:t>🥗 Met l’accent sur l’importance des nutriments protecteurs : vitamines A, C, E, D, oméga-3, lutéine, </a:t>
          </a:r>
          <a:r>
            <a:rPr lang="fr-FR" dirty="0" err="1"/>
            <a:t>zéaxanthine</a:t>
          </a:r>
          <a:endParaRPr lang="en-US" dirty="0"/>
        </a:p>
      </dgm:t>
    </dgm:pt>
    <dgm:pt modelId="{521A0B57-35DA-46F8-B340-1801A09BB3D0}" type="parTrans" cxnId="{FF831794-8AF3-4278-9E83-D6FE5D83E572}">
      <dgm:prSet/>
      <dgm:spPr/>
      <dgm:t>
        <a:bodyPr/>
        <a:lstStyle/>
        <a:p>
          <a:endParaRPr lang="en-US"/>
        </a:p>
      </dgm:t>
    </dgm:pt>
    <dgm:pt modelId="{2C061936-84DC-4092-B7C3-124DBBA270D9}" type="sibTrans" cxnId="{FF831794-8AF3-4278-9E83-D6FE5D83E572}">
      <dgm:prSet/>
      <dgm:spPr/>
      <dgm:t>
        <a:bodyPr/>
        <a:lstStyle/>
        <a:p>
          <a:endParaRPr lang="en-US"/>
        </a:p>
      </dgm:t>
    </dgm:pt>
    <dgm:pt modelId="{1E4D3149-E359-48B6-A3C2-90AD0E763F52}">
      <dgm:prSet/>
      <dgm:spPr/>
      <dgm:t>
        <a:bodyPr/>
        <a:lstStyle/>
        <a:p>
          <a:r>
            <a:rPr lang="fr-FR"/>
            <a:t>💡 Souligne l’importance d’une hygiène de vie adaptée : exposition à la lumière naturelle, limitation du temps d’écran, bonne hydratation</a:t>
          </a:r>
          <a:endParaRPr lang="en-US"/>
        </a:p>
      </dgm:t>
    </dgm:pt>
    <dgm:pt modelId="{8F9F57C8-CAB4-40BD-8989-0725E4131F39}" type="parTrans" cxnId="{76289F56-958A-4F94-B666-FE134F5EF49D}">
      <dgm:prSet/>
      <dgm:spPr/>
      <dgm:t>
        <a:bodyPr/>
        <a:lstStyle/>
        <a:p>
          <a:endParaRPr lang="en-US"/>
        </a:p>
      </dgm:t>
    </dgm:pt>
    <dgm:pt modelId="{1186C644-AF13-4884-9113-1887B3FFA0E9}" type="sibTrans" cxnId="{76289F56-958A-4F94-B666-FE134F5EF49D}">
      <dgm:prSet/>
      <dgm:spPr/>
      <dgm:t>
        <a:bodyPr/>
        <a:lstStyle/>
        <a:p>
          <a:endParaRPr lang="en-US"/>
        </a:p>
      </dgm:t>
    </dgm:pt>
    <dgm:pt modelId="{D4CD27C3-F1CB-48E8-8AC4-775ECC435FE2}">
      <dgm:prSet/>
      <dgm:spPr/>
      <dgm:t>
        <a:bodyPr/>
        <a:lstStyle/>
        <a:p>
          <a:r>
            <a:rPr lang="fr-FR" dirty="0"/>
            <a:t>👁️ Prévention des pathologies oculaires : cataracte, DMLA, sécheresse </a:t>
          </a:r>
          <a:r>
            <a:rPr lang="fr-FR" dirty="0" err="1"/>
            <a:t>oculaire,glaucome</a:t>
          </a:r>
          <a:r>
            <a:rPr lang="fr-FR" dirty="0"/>
            <a:t>.</a:t>
          </a:r>
          <a:endParaRPr lang="en-US" dirty="0"/>
        </a:p>
      </dgm:t>
    </dgm:pt>
    <dgm:pt modelId="{34034032-BA3C-42A3-9F4D-8428EECB5FAD}" type="parTrans" cxnId="{7BD232C4-140A-48B1-BBA6-275059F45EE7}">
      <dgm:prSet/>
      <dgm:spPr/>
      <dgm:t>
        <a:bodyPr/>
        <a:lstStyle/>
        <a:p>
          <a:endParaRPr lang="en-US"/>
        </a:p>
      </dgm:t>
    </dgm:pt>
    <dgm:pt modelId="{E3005AAA-E12E-410E-A640-C47D761526FC}" type="sibTrans" cxnId="{7BD232C4-140A-48B1-BBA6-275059F45EE7}">
      <dgm:prSet/>
      <dgm:spPr/>
      <dgm:t>
        <a:bodyPr/>
        <a:lstStyle/>
        <a:p>
          <a:endParaRPr lang="en-US"/>
        </a:p>
      </dgm:t>
    </dgm:pt>
    <dgm:pt modelId="{A5DF07F0-9F66-44C8-AD77-FB5B22AA6FED}" type="pres">
      <dgm:prSet presAssocID="{212DBDCE-9205-4D37-BFC2-652AE002AC57}" presName="root" presStyleCnt="0">
        <dgm:presLayoutVars>
          <dgm:dir/>
          <dgm:resizeHandles val="exact"/>
        </dgm:presLayoutVars>
      </dgm:prSet>
      <dgm:spPr/>
    </dgm:pt>
    <dgm:pt modelId="{3575FD16-8B6F-4EFA-BD22-A3D2B0B03B0A}" type="pres">
      <dgm:prSet presAssocID="{8EEAE51A-5AA8-412E-89A1-9E581660DC01}" presName="compNode" presStyleCnt="0"/>
      <dgm:spPr/>
    </dgm:pt>
    <dgm:pt modelId="{216CC8FD-FA87-4564-A699-637D17090088}" type="pres">
      <dgm:prSet presAssocID="{8EEAE51A-5AA8-412E-89A1-9E581660DC01}" presName="bgRect" presStyleLbl="bgShp" presStyleIdx="0" presStyleCnt="5"/>
      <dgm:spPr/>
    </dgm:pt>
    <dgm:pt modelId="{3721BD31-543A-4982-AB71-D065BB438FAE}" type="pres">
      <dgm:prSet presAssocID="{8EEAE51A-5AA8-412E-89A1-9E581660DC01}"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Seringue"/>
        </a:ext>
      </dgm:extLst>
    </dgm:pt>
    <dgm:pt modelId="{0C5E3AAC-F8BF-49D2-95D7-61FC62208F99}" type="pres">
      <dgm:prSet presAssocID="{8EEAE51A-5AA8-412E-89A1-9E581660DC01}" presName="spaceRect" presStyleCnt="0"/>
      <dgm:spPr/>
    </dgm:pt>
    <dgm:pt modelId="{40D81C0A-A70E-48B8-9B7B-1F95FC631985}" type="pres">
      <dgm:prSet presAssocID="{8EEAE51A-5AA8-412E-89A1-9E581660DC01}" presName="parTx" presStyleLbl="revTx" presStyleIdx="0" presStyleCnt="5">
        <dgm:presLayoutVars>
          <dgm:chMax val="0"/>
          <dgm:chPref val="0"/>
        </dgm:presLayoutVars>
      </dgm:prSet>
      <dgm:spPr/>
    </dgm:pt>
    <dgm:pt modelId="{05AC5809-6BD9-41E5-8E72-2EC5468B7DD2}" type="pres">
      <dgm:prSet presAssocID="{0D9D407A-8CE5-49C0-8FDD-7D131417C8FE}" presName="sibTrans" presStyleCnt="0"/>
      <dgm:spPr/>
    </dgm:pt>
    <dgm:pt modelId="{F63C5EEE-4539-4251-9DD8-0317E7FDB226}" type="pres">
      <dgm:prSet presAssocID="{E93A04C5-6AF8-4F8C-9350-D52A080116EE}" presName="compNode" presStyleCnt="0"/>
      <dgm:spPr/>
    </dgm:pt>
    <dgm:pt modelId="{16656B8F-D6FC-45B6-A8CD-500199D4C11D}" type="pres">
      <dgm:prSet presAssocID="{E93A04C5-6AF8-4F8C-9350-D52A080116EE}" presName="bgRect" presStyleLbl="bgShp" presStyleIdx="1" presStyleCnt="5"/>
      <dgm:spPr/>
    </dgm:pt>
    <dgm:pt modelId="{44E9F2E2-40BC-41FE-8F58-741449D9F48A}" type="pres">
      <dgm:prSet presAssocID="{E93A04C5-6AF8-4F8C-9350-D52A080116EE}"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losed Book"/>
        </a:ext>
      </dgm:extLst>
    </dgm:pt>
    <dgm:pt modelId="{799664F6-08CB-4CD5-BA11-66808C7773AB}" type="pres">
      <dgm:prSet presAssocID="{E93A04C5-6AF8-4F8C-9350-D52A080116EE}" presName="spaceRect" presStyleCnt="0"/>
      <dgm:spPr/>
    </dgm:pt>
    <dgm:pt modelId="{1CC24FA2-CF7A-4C83-93BB-BF941A9D8CBF}" type="pres">
      <dgm:prSet presAssocID="{E93A04C5-6AF8-4F8C-9350-D52A080116EE}" presName="parTx" presStyleLbl="revTx" presStyleIdx="1" presStyleCnt="5">
        <dgm:presLayoutVars>
          <dgm:chMax val="0"/>
          <dgm:chPref val="0"/>
        </dgm:presLayoutVars>
      </dgm:prSet>
      <dgm:spPr/>
    </dgm:pt>
    <dgm:pt modelId="{A8AB9B74-A91E-4EAE-B890-B71ADC997DDD}" type="pres">
      <dgm:prSet presAssocID="{943D9A73-888E-46C8-A355-1B304981A96C}" presName="sibTrans" presStyleCnt="0"/>
      <dgm:spPr/>
    </dgm:pt>
    <dgm:pt modelId="{FD773D59-D959-4D02-8A25-0AF1C30A710F}" type="pres">
      <dgm:prSet presAssocID="{A45437CC-3B6C-4317-8295-6DD742151859}" presName="compNode" presStyleCnt="0"/>
      <dgm:spPr/>
    </dgm:pt>
    <dgm:pt modelId="{E5F870A3-F298-45A5-B597-12CB3717A45C}" type="pres">
      <dgm:prSet presAssocID="{A45437CC-3B6C-4317-8295-6DD742151859}" presName="bgRect" presStyleLbl="bgShp" presStyleIdx="2" presStyleCnt="5"/>
      <dgm:spPr/>
    </dgm:pt>
    <dgm:pt modelId="{F627B8EA-013C-4E99-BC2D-6EBE07B4F67A}" type="pres">
      <dgm:prSet presAssocID="{A45437CC-3B6C-4317-8295-6DD742151859}"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Pastèque"/>
        </a:ext>
      </dgm:extLst>
    </dgm:pt>
    <dgm:pt modelId="{86FE853F-9890-4DD0-8501-B08F1D54549F}" type="pres">
      <dgm:prSet presAssocID="{A45437CC-3B6C-4317-8295-6DD742151859}" presName="spaceRect" presStyleCnt="0"/>
      <dgm:spPr/>
    </dgm:pt>
    <dgm:pt modelId="{D510D435-634A-4FCD-B249-A634A3E2195B}" type="pres">
      <dgm:prSet presAssocID="{A45437CC-3B6C-4317-8295-6DD742151859}" presName="parTx" presStyleLbl="revTx" presStyleIdx="2" presStyleCnt="5">
        <dgm:presLayoutVars>
          <dgm:chMax val="0"/>
          <dgm:chPref val="0"/>
        </dgm:presLayoutVars>
      </dgm:prSet>
      <dgm:spPr/>
    </dgm:pt>
    <dgm:pt modelId="{DD02FB90-C355-4F04-B9EC-5703132AE29C}" type="pres">
      <dgm:prSet presAssocID="{2C061936-84DC-4092-B7C3-124DBBA270D9}" presName="sibTrans" presStyleCnt="0"/>
      <dgm:spPr/>
    </dgm:pt>
    <dgm:pt modelId="{89E81B94-E223-45CC-B42D-A8CB28F52E45}" type="pres">
      <dgm:prSet presAssocID="{1E4D3149-E359-48B6-A3C2-90AD0E763F52}" presName="compNode" presStyleCnt="0"/>
      <dgm:spPr/>
    </dgm:pt>
    <dgm:pt modelId="{8C12C3FE-6BEF-4802-BBF1-15B3FF201DF0}" type="pres">
      <dgm:prSet presAssocID="{1E4D3149-E359-48B6-A3C2-90AD0E763F52}" presName="bgRect" presStyleLbl="bgShp" presStyleIdx="3" presStyleCnt="5"/>
      <dgm:spPr/>
    </dgm:pt>
    <dgm:pt modelId="{D317DC8B-3B24-41FF-802D-5D88BBCF69E3}" type="pres">
      <dgm:prSet presAssocID="{1E4D3149-E359-48B6-A3C2-90AD0E763F52}"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Évier"/>
        </a:ext>
      </dgm:extLst>
    </dgm:pt>
    <dgm:pt modelId="{952B9DD8-A813-4B52-9B8B-82AA01BB90F9}" type="pres">
      <dgm:prSet presAssocID="{1E4D3149-E359-48B6-A3C2-90AD0E763F52}" presName="spaceRect" presStyleCnt="0"/>
      <dgm:spPr/>
    </dgm:pt>
    <dgm:pt modelId="{67FD31E9-4B37-4702-904D-E78136F258A0}" type="pres">
      <dgm:prSet presAssocID="{1E4D3149-E359-48B6-A3C2-90AD0E763F52}" presName="parTx" presStyleLbl="revTx" presStyleIdx="3" presStyleCnt="5">
        <dgm:presLayoutVars>
          <dgm:chMax val="0"/>
          <dgm:chPref val="0"/>
        </dgm:presLayoutVars>
      </dgm:prSet>
      <dgm:spPr/>
    </dgm:pt>
    <dgm:pt modelId="{81105636-5F7D-4DE2-BA6E-9DFE3EF562AE}" type="pres">
      <dgm:prSet presAssocID="{1186C644-AF13-4884-9113-1887B3FFA0E9}" presName="sibTrans" presStyleCnt="0"/>
      <dgm:spPr/>
    </dgm:pt>
    <dgm:pt modelId="{7B3424DE-7C97-425F-8865-4FB1ABDC6895}" type="pres">
      <dgm:prSet presAssocID="{D4CD27C3-F1CB-48E8-8AC4-775ECC435FE2}" presName="compNode" presStyleCnt="0"/>
      <dgm:spPr/>
    </dgm:pt>
    <dgm:pt modelId="{10D26C4A-3C26-458D-AB3D-E100FAFEBA46}" type="pres">
      <dgm:prSet presAssocID="{D4CD27C3-F1CB-48E8-8AC4-775ECC435FE2}" presName="bgRect" presStyleLbl="bgShp" presStyleIdx="4" presStyleCnt="5"/>
      <dgm:spPr/>
    </dgm:pt>
    <dgm:pt modelId="{B666AAB6-317C-419A-BF82-DC747A6CC8BD}" type="pres">
      <dgm:prSet presAssocID="{D4CD27C3-F1CB-48E8-8AC4-775ECC435FE2}"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Œil"/>
        </a:ext>
      </dgm:extLst>
    </dgm:pt>
    <dgm:pt modelId="{527E1C66-AE1C-4CE1-9226-45C0103A54A7}" type="pres">
      <dgm:prSet presAssocID="{D4CD27C3-F1CB-48E8-8AC4-775ECC435FE2}" presName="spaceRect" presStyleCnt="0"/>
      <dgm:spPr/>
    </dgm:pt>
    <dgm:pt modelId="{61324B9E-0538-487C-B45A-F726AF71C4AF}" type="pres">
      <dgm:prSet presAssocID="{D4CD27C3-F1CB-48E8-8AC4-775ECC435FE2}" presName="parTx" presStyleLbl="revTx" presStyleIdx="4" presStyleCnt="5">
        <dgm:presLayoutVars>
          <dgm:chMax val="0"/>
          <dgm:chPref val="0"/>
        </dgm:presLayoutVars>
      </dgm:prSet>
      <dgm:spPr/>
    </dgm:pt>
  </dgm:ptLst>
  <dgm:cxnLst>
    <dgm:cxn modelId="{32F79705-6E8A-469C-B6C9-353E6EDAF645}" type="presOf" srcId="{8EEAE51A-5AA8-412E-89A1-9E581660DC01}" destId="{40D81C0A-A70E-48B8-9B7B-1F95FC631985}" srcOrd="0" destOrd="0" presId="urn:microsoft.com/office/officeart/2018/2/layout/IconVerticalSolidList"/>
    <dgm:cxn modelId="{52E7912F-0A41-4524-9942-49182EF54147}" type="presOf" srcId="{1E4D3149-E359-48B6-A3C2-90AD0E763F52}" destId="{67FD31E9-4B37-4702-904D-E78136F258A0}" srcOrd="0" destOrd="0" presId="urn:microsoft.com/office/officeart/2018/2/layout/IconVerticalSolidList"/>
    <dgm:cxn modelId="{41887769-CD7D-44FB-99F7-485AA9FF9333}" type="presOf" srcId="{D4CD27C3-F1CB-48E8-8AC4-775ECC435FE2}" destId="{61324B9E-0538-487C-B45A-F726AF71C4AF}" srcOrd="0" destOrd="0" presId="urn:microsoft.com/office/officeart/2018/2/layout/IconVerticalSolidList"/>
    <dgm:cxn modelId="{76289F56-958A-4F94-B666-FE134F5EF49D}" srcId="{212DBDCE-9205-4D37-BFC2-652AE002AC57}" destId="{1E4D3149-E359-48B6-A3C2-90AD0E763F52}" srcOrd="3" destOrd="0" parTransId="{8F9F57C8-CAB4-40BD-8989-0725E4131F39}" sibTransId="{1186C644-AF13-4884-9113-1887B3FFA0E9}"/>
    <dgm:cxn modelId="{37BC2A59-51CC-4885-8D5F-2351EAA188DD}" type="presOf" srcId="{E93A04C5-6AF8-4F8C-9350-D52A080116EE}" destId="{1CC24FA2-CF7A-4C83-93BB-BF941A9D8CBF}" srcOrd="0" destOrd="0" presId="urn:microsoft.com/office/officeart/2018/2/layout/IconVerticalSolidList"/>
    <dgm:cxn modelId="{884E3C92-FD16-41F2-B71B-F4CC820619D7}" srcId="{212DBDCE-9205-4D37-BFC2-652AE002AC57}" destId="{8EEAE51A-5AA8-412E-89A1-9E581660DC01}" srcOrd="0" destOrd="0" parTransId="{2A2845B7-4DC2-473C-8950-48570198B720}" sibTransId="{0D9D407A-8CE5-49C0-8FDD-7D131417C8FE}"/>
    <dgm:cxn modelId="{FF831794-8AF3-4278-9E83-D6FE5D83E572}" srcId="{212DBDCE-9205-4D37-BFC2-652AE002AC57}" destId="{A45437CC-3B6C-4317-8295-6DD742151859}" srcOrd="2" destOrd="0" parTransId="{521A0B57-35DA-46F8-B340-1801A09BB3D0}" sibTransId="{2C061936-84DC-4092-B7C3-124DBBA270D9}"/>
    <dgm:cxn modelId="{DCDAFFBC-7B5C-41FF-9DB7-06F066034487}" type="presOf" srcId="{212DBDCE-9205-4D37-BFC2-652AE002AC57}" destId="{A5DF07F0-9F66-44C8-AD77-FB5B22AA6FED}" srcOrd="0" destOrd="0" presId="urn:microsoft.com/office/officeart/2018/2/layout/IconVerticalSolidList"/>
    <dgm:cxn modelId="{983065BD-8AAD-4237-B45A-CB79CA0B3DFB}" type="presOf" srcId="{A45437CC-3B6C-4317-8295-6DD742151859}" destId="{D510D435-634A-4FCD-B249-A634A3E2195B}" srcOrd="0" destOrd="0" presId="urn:microsoft.com/office/officeart/2018/2/layout/IconVerticalSolidList"/>
    <dgm:cxn modelId="{7BDC0AC1-1472-4CE9-8836-A7E1EF521BF2}" srcId="{212DBDCE-9205-4D37-BFC2-652AE002AC57}" destId="{E93A04C5-6AF8-4F8C-9350-D52A080116EE}" srcOrd="1" destOrd="0" parTransId="{62258ED0-B681-4B3B-BEF6-7E0468B815EC}" sibTransId="{943D9A73-888E-46C8-A355-1B304981A96C}"/>
    <dgm:cxn modelId="{7BD232C4-140A-48B1-BBA6-275059F45EE7}" srcId="{212DBDCE-9205-4D37-BFC2-652AE002AC57}" destId="{D4CD27C3-F1CB-48E8-8AC4-775ECC435FE2}" srcOrd="4" destOrd="0" parTransId="{34034032-BA3C-42A3-9F4D-8428EECB5FAD}" sibTransId="{E3005AAA-E12E-410E-A640-C47D761526FC}"/>
    <dgm:cxn modelId="{8715F4BF-95BD-4D30-A1E1-43C578233400}" type="presParOf" srcId="{A5DF07F0-9F66-44C8-AD77-FB5B22AA6FED}" destId="{3575FD16-8B6F-4EFA-BD22-A3D2B0B03B0A}" srcOrd="0" destOrd="0" presId="urn:microsoft.com/office/officeart/2018/2/layout/IconVerticalSolidList"/>
    <dgm:cxn modelId="{1E19CDDC-77D5-480F-ABB4-EE0F7F516D0D}" type="presParOf" srcId="{3575FD16-8B6F-4EFA-BD22-A3D2B0B03B0A}" destId="{216CC8FD-FA87-4564-A699-637D17090088}" srcOrd="0" destOrd="0" presId="urn:microsoft.com/office/officeart/2018/2/layout/IconVerticalSolidList"/>
    <dgm:cxn modelId="{E229F7E3-0FB1-446F-AFE0-47DD2A63EFDE}" type="presParOf" srcId="{3575FD16-8B6F-4EFA-BD22-A3D2B0B03B0A}" destId="{3721BD31-543A-4982-AB71-D065BB438FAE}" srcOrd="1" destOrd="0" presId="urn:microsoft.com/office/officeart/2018/2/layout/IconVerticalSolidList"/>
    <dgm:cxn modelId="{33262BDA-76B8-418F-BF19-D091FFFA9AFE}" type="presParOf" srcId="{3575FD16-8B6F-4EFA-BD22-A3D2B0B03B0A}" destId="{0C5E3AAC-F8BF-49D2-95D7-61FC62208F99}" srcOrd="2" destOrd="0" presId="urn:microsoft.com/office/officeart/2018/2/layout/IconVerticalSolidList"/>
    <dgm:cxn modelId="{F2B34BF7-60EB-485A-BBD0-C9813BBFDD68}" type="presParOf" srcId="{3575FD16-8B6F-4EFA-BD22-A3D2B0B03B0A}" destId="{40D81C0A-A70E-48B8-9B7B-1F95FC631985}" srcOrd="3" destOrd="0" presId="urn:microsoft.com/office/officeart/2018/2/layout/IconVerticalSolidList"/>
    <dgm:cxn modelId="{15FFA8C4-9E7D-48A2-AB1C-6ABE2D79285E}" type="presParOf" srcId="{A5DF07F0-9F66-44C8-AD77-FB5B22AA6FED}" destId="{05AC5809-6BD9-41E5-8E72-2EC5468B7DD2}" srcOrd="1" destOrd="0" presId="urn:microsoft.com/office/officeart/2018/2/layout/IconVerticalSolidList"/>
    <dgm:cxn modelId="{F59E19A5-05F8-4C98-B6C2-03ADD53AA2B5}" type="presParOf" srcId="{A5DF07F0-9F66-44C8-AD77-FB5B22AA6FED}" destId="{F63C5EEE-4539-4251-9DD8-0317E7FDB226}" srcOrd="2" destOrd="0" presId="urn:microsoft.com/office/officeart/2018/2/layout/IconVerticalSolidList"/>
    <dgm:cxn modelId="{340D55E3-19E1-45C1-B2E2-FB85F0A95ACD}" type="presParOf" srcId="{F63C5EEE-4539-4251-9DD8-0317E7FDB226}" destId="{16656B8F-D6FC-45B6-A8CD-500199D4C11D}" srcOrd="0" destOrd="0" presId="urn:microsoft.com/office/officeart/2018/2/layout/IconVerticalSolidList"/>
    <dgm:cxn modelId="{FBC305D8-B184-4224-BDC8-F7CB76826D95}" type="presParOf" srcId="{F63C5EEE-4539-4251-9DD8-0317E7FDB226}" destId="{44E9F2E2-40BC-41FE-8F58-741449D9F48A}" srcOrd="1" destOrd="0" presId="urn:microsoft.com/office/officeart/2018/2/layout/IconVerticalSolidList"/>
    <dgm:cxn modelId="{530B3854-DF5B-4E70-9DCF-F431B78E6B97}" type="presParOf" srcId="{F63C5EEE-4539-4251-9DD8-0317E7FDB226}" destId="{799664F6-08CB-4CD5-BA11-66808C7773AB}" srcOrd="2" destOrd="0" presId="urn:microsoft.com/office/officeart/2018/2/layout/IconVerticalSolidList"/>
    <dgm:cxn modelId="{BD1C00FB-9A2D-445A-9484-14600B96BE44}" type="presParOf" srcId="{F63C5EEE-4539-4251-9DD8-0317E7FDB226}" destId="{1CC24FA2-CF7A-4C83-93BB-BF941A9D8CBF}" srcOrd="3" destOrd="0" presId="urn:microsoft.com/office/officeart/2018/2/layout/IconVerticalSolidList"/>
    <dgm:cxn modelId="{CE357E6F-E50F-429E-996C-6D141F2A5630}" type="presParOf" srcId="{A5DF07F0-9F66-44C8-AD77-FB5B22AA6FED}" destId="{A8AB9B74-A91E-4EAE-B890-B71ADC997DDD}" srcOrd="3" destOrd="0" presId="urn:microsoft.com/office/officeart/2018/2/layout/IconVerticalSolidList"/>
    <dgm:cxn modelId="{85A243A5-5A1B-411E-843D-BD8F754DD234}" type="presParOf" srcId="{A5DF07F0-9F66-44C8-AD77-FB5B22AA6FED}" destId="{FD773D59-D959-4D02-8A25-0AF1C30A710F}" srcOrd="4" destOrd="0" presId="urn:microsoft.com/office/officeart/2018/2/layout/IconVerticalSolidList"/>
    <dgm:cxn modelId="{2956CE86-79C9-4BB0-B67F-D975D2E21072}" type="presParOf" srcId="{FD773D59-D959-4D02-8A25-0AF1C30A710F}" destId="{E5F870A3-F298-45A5-B597-12CB3717A45C}" srcOrd="0" destOrd="0" presId="urn:microsoft.com/office/officeart/2018/2/layout/IconVerticalSolidList"/>
    <dgm:cxn modelId="{0ADCADF9-CE9B-477C-BFD4-317B4CF97027}" type="presParOf" srcId="{FD773D59-D959-4D02-8A25-0AF1C30A710F}" destId="{F627B8EA-013C-4E99-BC2D-6EBE07B4F67A}" srcOrd="1" destOrd="0" presId="urn:microsoft.com/office/officeart/2018/2/layout/IconVerticalSolidList"/>
    <dgm:cxn modelId="{EA0F1EC2-799A-4EC8-A031-030AA32E79E2}" type="presParOf" srcId="{FD773D59-D959-4D02-8A25-0AF1C30A710F}" destId="{86FE853F-9890-4DD0-8501-B08F1D54549F}" srcOrd="2" destOrd="0" presId="urn:microsoft.com/office/officeart/2018/2/layout/IconVerticalSolidList"/>
    <dgm:cxn modelId="{B28E0445-1348-4B2D-896D-80735D87F704}" type="presParOf" srcId="{FD773D59-D959-4D02-8A25-0AF1C30A710F}" destId="{D510D435-634A-4FCD-B249-A634A3E2195B}" srcOrd="3" destOrd="0" presId="urn:microsoft.com/office/officeart/2018/2/layout/IconVerticalSolidList"/>
    <dgm:cxn modelId="{50952E9B-B64F-4947-8798-570658FCB393}" type="presParOf" srcId="{A5DF07F0-9F66-44C8-AD77-FB5B22AA6FED}" destId="{DD02FB90-C355-4F04-B9EC-5703132AE29C}" srcOrd="5" destOrd="0" presId="urn:microsoft.com/office/officeart/2018/2/layout/IconVerticalSolidList"/>
    <dgm:cxn modelId="{28E6A82C-8D51-4D67-927D-A80024733908}" type="presParOf" srcId="{A5DF07F0-9F66-44C8-AD77-FB5B22AA6FED}" destId="{89E81B94-E223-45CC-B42D-A8CB28F52E45}" srcOrd="6" destOrd="0" presId="urn:microsoft.com/office/officeart/2018/2/layout/IconVerticalSolidList"/>
    <dgm:cxn modelId="{565BF517-187E-46B2-B7EE-F7D1C6231122}" type="presParOf" srcId="{89E81B94-E223-45CC-B42D-A8CB28F52E45}" destId="{8C12C3FE-6BEF-4802-BBF1-15B3FF201DF0}" srcOrd="0" destOrd="0" presId="urn:microsoft.com/office/officeart/2018/2/layout/IconVerticalSolidList"/>
    <dgm:cxn modelId="{E6968A8C-AAFF-4838-A1CC-1C2AF70CC632}" type="presParOf" srcId="{89E81B94-E223-45CC-B42D-A8CB28F52E45}" destId="{D317DC8B-3B24-41FF-802D-5D88BBCF69E3}" srcOrd="1" destOrd="0" presId="urn:microsoft.com/office/officeart/2018/2/layout/IconVerticalSolidList"/>
    <dgm:cxn modelId="{D5CAE163-D9A9-4A02-8258-2A3E8439C5D7}" type="presParOf" srcId="{89E81B94-E223-45CC-B42D-A8CB28F52E45}" destId="{952B9DD8-A813-4B52-9B8B-82AA01BB90F9}" srcOrd="2" destOrd="0" presId="urn:microsoft.com/office/officeart/2018/2/layout/IconVerticalSolidList"/>
    <dgm:cxn modelId="{7ED5EC75-B348-4516-88DB-ACDDC748E99F}" type="presParOf" srcId="{89E81B94-E223-45CC-B42D-A8CB28F52E45}" destId="{67FD31E9-4B37-4702-904D-E78136F258A0}" srcOrd="3" destOrd="0" presId="urn:microsoft.com/office/officeart/2018/2/layout/IconVerticalSolidList"/>
    <dgm:cxn modelId="{7D99547E-EE70-490E-BE62-6EA96323AB48}" type="presParOf" srcId="{A5DF07F0-9F66-44C8-AD77-FB5B22AA6FED}" destId="{81105636-5F7D-4DE2-BA6E-9DFE3EF562AE}" srcOrd="7" destOrd="0" presId="urn:microsoft.com/office/officeart/2018/2/layout/IconVerticalSolidList"/>
    <dgm:cxn modelId="{D0B38CB4-D6D0-4744-94BB-ECAF68EEC3E4}" type="presParOf" srcId="{A5DF07F0-9F66-44C8-AD77-FB5B22AA6FED}" destId="{7B3424DE-7C97-425F-8865-4FB1ABDC6895}" srcOrd="8" destOrd="0" presId="urn:microsoft.com/office/officeart/2018/2/layout/IconVerticalSolidList"/>
    <dgm:cxn modelId="{A7C8B5C9-57B3-4C57-BF2C-7705630FC515}" type="presParOf" srcId="{7B3424DE-7C97-425F-8865-4FB1ABDC6895}" destId="{10D26C4A-3C26-458D-AB3D-E100FAFEBA46}" srcOrd="0" destOrd="0" presId="urn:microsoft.com/office/officeart/2018/2/layout/IconVerticalSolidList"/>
    <dgm:cxn modelId="{93B933E0-B442-4DBD-A97F-532190965324}" type="presParOf" srcId="{7B3424DE-7C97-425F-8865-4FB1ABDC6895}" destId="{B666AAB6-317C-419A-BF82-DC747A6CC8BD}" srcOrd="1" destOrd="0" presId="urn:microsoft.com/office/officeart/2018/2/layout/IconVerticalSolidList"/>
    <dgm:cxn modelId="{9DEC213F-DA14-4BBE-A3B7-C24F44B1D0F9}" type="presParOf" srcId="{7B3424DE-7C97-425F-8865-4FB1ABDC6895}" destId="{527E1C66-AE1C-4CE1-9226-45C0103A54A7}" srcOrd="2" destOrd="0" presId="urn:microsoft.com/office/officeart/2018/2/layout/IconVerticalSolidList"/>
    <dgm:cxn modelId="{548A00C0-C7DE-4385-892F-ADF7F58BE2C8}" type="presParOf" srcId="{7B3424DE-7C97-425F-8865-4FB1ABDC6895}" destId="{61324B9E-0538-487C-B45A-F726AF71C4AF}"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A75CC69-D8AF-4741-AAA5-5962F6BF5A6E}"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9ED23D64-55B5-41CD-AF66-44830A15A9B9}">
      <dgm:prSet/>
      <dgm:spPr/>
      <dgm:t>
        <a:bodyPr/>
        <a:lstStyle/>
        <a:p>
          <a:r>
            <a:rPr lang="en-US"/>
            <a:t>👁️ FR : Lentilles intelligentes : mesure en continu de l’hydratation et de la pression intraoculaire.</a:t>
          </a:r>
        </a:p>
      </dgm:t>
    </dgm:pt>
    <dgm:pt modelId="{C7E0C08A-6C25-44AE-9334-F0D022FB0030}" type="parTrans" cxnId="{CA2581C5-F7E1-441E-A0B9-73F75149ECBA}">
      <dgm:prSet/>
      <dgm:spPr/>
      <dgm:t>
        <a:bodyPr/>
        <a:lstStyle/>
        <a:p>
          <a:endParaRPr lang="en-US"/>
        </a:p>
      </dgm:t>
    </dgm:pt>
    <dgm:pt modelId="{83BAEFC6-30A3-4FE8-9683-3BE592760867}" type="sibTrans" cxnId="{CA2581C5-F7E1-441E-A0B9-73F75149ECBA}">
      <dgm:prSet/>
      <dgm:spPr/>
      <dgm:t>
        <a:bodyPr/>
        <a:lstStyle/>
        <a:p>
          <a:endParaRPr lang="en-US"/>
        </a:p>
      </dgm:t>
    </dgm:pt>
    <dgm:pt modelId="{CCAA9705-477F-4936-91FA-CEA51AA728C7}">
      <dgm:prSet/>
      <dgm:spPr/>
      <dgm:t>
        <a:bodyPr/>
        <a:lstStyle/>
        <a:p>
          <a:r>
            <a:rPr lang="en-US"/>
            <a:t>👁️ EN: Smart contact lenses: continuous monitoring of hydration and intraocular pressure.</a:t>
          </a:r>
        </a:p>
      </dgm:t>
    </dgm:pt>
    <dgm:pt modelId="{57C6C2DA-CB0A-48EF-8ED8-C3417E7D21C3}" type="parTrans" cxnId="{E50E2462-C3A7-42F8-8345-5DF14F4EE10F}">
      <dgm:prSet/>
      <dgm:spPr/>
      <dgm:t>
        <a:bodyPr/>
        <a:lstStyle/>
        <a:p>
          <a:endParaRPr lang="en-US"/>
        </a:p>
      </dgm:t>
    </dgm:pt>
    <dgm:pt modelId="{19B8FC62-4A6A-48C5-B44E-17385C56BF2B}" type="sibTrans" cxnId="{E50E2462-C3A7-42F8-8345-5DF14F4EE10F}">
      <dgm:prSet/>
      <dgm:spPr/>
      <dgm:t>
        <a:bodyPr/>
        <a:lstStyle/>
        <a:p>
          <a:endParaRPr lang="en-US"/>
        </a:p>
      </dgm:t>
    </dgm:pt>
    <dgm:pt modelId="{F5943BD3-5964-42DB-AC73-F7FB9D943453}">
      <dgm:prSet/>
      <dgm:spPr/>
      <dgm:t>
        <a:bodyPr/>
        <a:lstStyle/>
        <a:p>
          <a:r>
            <a:rPr lang="en-US"/>
            <a:t>📱 FR : Smartphones + IA : dépistage à domicile du fond d’œil et du champ visuel.</a:t>
          </a:r>
        </a:p>
      </dgm:t>
    </dgm:pt>
    <dgm:pt modelId="{1387C4F5-2EA7-4E70-9E8C-415EA361F197}" type="parTrans" cxnId="{7FD3882F-5DA3-4D34-953F-73403E4D6FD3}">
      <dgm:prSet/>
      <dgm:spPr/>
      <dgm:t>
        <a:bodyPr/>
        <a:lstStyle/>
        <a:p>
          <a:endParaRPr lang="en-US"/>
        </a:p>
      </dgm:t>
    </dgm:pt>
    <dgm:pt modelId="{9D74DA13-B861-4E8F-9637-932B7A26936C}" type="sibTrans" cxnId="{7FD3882F-5DA3-4D34-953F-73403E4D6FD3}">
      <dgm:prSet/>
      <dgm:spPr/>
      <dgm:t>
        <a:bodyPr/>
        <a:lstStyle/>
        <a:p>
          <a:endParaRPr lang="en-US"/>
        </a:p>
      </dgm:t>
    </dgm:pt>
    <dgm:pt modelId="{32C4216C-54FF-430F-86FD-5F032BA3AEAC}">
      <dgm:prSet/>
      <dgm:spPr/>
      <dgm:t>
        <a:bodyPr/>
        <a:lstStyle/>
        <a:p>
          <a:r>
            <a:rPr lang="en-US"/>
            <a:t>📱 EN: Smartphones + AI: home-based screening of retina and visual field.</a:t>
          </a:r>
        </a:p>
      </dgm:t>
    </dgm:pt>
    <dgm:pt modelId="{1F7E0662-C11F-4403-8554-101ECAD1E785}" type="parTrans" cxnId="{6242A372-0808-44B4-B05A-FDCA768189D8}">
      <dgm:prSet/>
      <dgm:spPr/>
      <dgm:t>
        <a:bodyPr/>
        <a:lstStyle/>
        <a:p>
          <a:endParaRPr lang="en-US"/>
        </a:p>
      </dgm:t>
    </dgm:pt>
    <dgm:pt modelId="{0155D51E-0A00-433D-9F67-63D6514DFC9B}" type="sibTrans" cxnId="{6242A372-0808-44B4-B05A-FDCA768189D8}">
      <dgm:prSet/>
      <dgm:spPr/>
      <dgm:t>
        <a:bodyPr/>
        <a:lstStyle/>
        <a:p>
          <a:endParaRPr lang="en-US"/>
        </a:p>
      </dgm:t>
    </dgm:pt>
    <dgm:pt modelId="{5981FA87-95E2-4F8C-B673-B7C574E539EC}">
      <dgm:prSet/>
      <dgm:spPr/>
      <dgm:t>
        <a:bodyPr/>
        <a:lstStyle/>
        <a:p>
          <a:r>
            <a:rPr lang="en-US"/>
            <a:t>🏠 FR : Auto-surveillance : suivi quotidien de la tension oculaire, utile pour le glaucome.</a:t>
          </a:r>
        </a:p>
      </dgm:t>
    </dgm:pt>
    <dgm:pt modelId="{17E6C4C1-B096-4852-A61D-D53808AF01FB}" type="parTrans" cxnId="{BD2D3BF4-C6F9-4156-B4EA-E9C2D3956941}">
      <dgm:prSet/>
      <dgm:spPr/>
      <dgm:t>
        <a:bodyPr/>
        <a:lstStyle/>
        <a:p>
          <a:endParaRPr lang="en-US"/>
        </a:p>
      </dgm:t>
    </dgm:pt>
    <dgm:pt modelId="{6E05B5FA-5115-4E86-B210-1827798D1BE2}" type="sibTrans" cxnId="{BD2D3BF4-C6F9-4156-B4EA-E9C2D3956941}">
      <dgm:prSet/>
      <dgm:spPr/>
      <dgm:t>
        <a:bodyPr/>
        <a:lstStyle/>
        <a:p>
          <a:endParaRPr lang="en-US"/>
        </a:p>
      </dgm:t>
    </dgm:pt>
    <dgm:pt modelId="{AF4B71CB-B5B2-4495-BA09-240F55076729}">
      <dgm:prSet/>
      <dgm:spPr/>
      <dgm:t>
        <a:bodyPr/>
        <a:lstStyle/>
        <a:p>
          <a:r>
            <a:rPr lang="en-US"/>
            <a:t>🏠 EN: Self-monitoring: daily intraocular pressure follow-up, useful for glaucoma.</a:t>
          </a:r>
        </a:p>
      </dgm:t>
    </dgm:pt>
    <dgm:pt modelId="{8B8312B4-16BD-4647-8859-90DEF142D7D6}" type="parTrans" cxnId="{96C58EBB-2C3A-49E7-8F9B-9A90966E3704}">
      <dgm:prSet/>
      <dgm:spPr/>
      <dgm:t>
        <a:bodyPr/>
        <a:lstStyle/>
        <a:p>
          <a:endParaRPr lang="en-US"/>
        </a:p>
      </dgm:t>
    </dgm:pt>
    <dgm:pt modelId="{28313DE2-6167-4771-98F4-9345FC875024}" type="sibTrans" cxnId="{96C58EBB-2C3A-49E7-8F9B-9A90966E3704}">
      <dgm:prSet/>
      <dgm:spPr/>
      <dgm:t>
        <a:bodyPr/>
        <a:lstStyle/>
        <a:p>
          <a:endParaRPr lang="en-US"/>
        </a:p>
      </dgm:t>
    </dgm:pt>
    <dgm:pt modelId="{9CF6CFB4-6CEC-4694-B4E0-5C2951C9C1F7}">
      <dgm:prSet/>
      <dgm:spPr/>
      <dgm:t>
        <a:bodyPr/>
        <a:lstStyle/>
        <a:p>
          <a:r>
            <a:rPr lang="en-US"/>
            <a:t>🥗 FR : Nutrition &amp; compléments : rôle des oméga-3, vitamines, antioxydants.</a:t>
          </a:r>
        </a:p>
      </dgm:t>
    </dgm:pt>
    <dgm:pt modelId="{FAA368E5-7A8C-4DC8-9332-CEE4FA657E4B}" type="parTrans" cxnId="{8E2AC81A-8136-4D1D-B7F7-26D29F1E8788}">
      <dgm:prSet/>
      <dgm:spPr/>
      <dgm:t>
        <a:bodyPr/>
        <a:lstStyle/>
        <a:p>
          <a:endParaRPr lang="en-US"/>
        </a:p>
      </dgm:t>
    </dgm:pt>
    <dgm:pt modelId="{38ABAC8A-526A-40E4-9D03-21143DD55DE6}" type="sibTrans" cxnId="{8E2AC81A-8136-4D1D-B7F7-26D29F1E8788}">
      <dgm:prSet/>
      <dgm:spPr/>
      <dgm:t>
        <a:bodyPr/>
        <a:lstStyle/>
        <a:p>
          <a:endParaRPr lang="en-US"/>
        </a:p>
      </dgm:t>
    </dgm:pt>
    <dgm:pt modelId="{ED4E0973-812B-47CB-B433-B715929783C0}">
      <dgm:prSet/>
      <dgm:spPr/>
      <dgm:t>
        <a:bodyPr/>
        <a:lstStyle/>
        <a:p>
          <a:r>
            <a:rPr lang="en-US"/>
            <a:t>🥗 EN: Nutrition &amp; supplements: role of omega-3, vitamins, antioxidants.</a:t>
          </a:r>
        </a:p>
      </dgm:t>
    </dgm:pt>
    <dgm:pt modelId="{747635B4-5CB7-47E3-96CA-32937099146C}" type="parTrans" cxnId="{046FD740-22BA-434F-A096-665A8453EBDF}">
      <dgm:prSet/>
      <dgm:spPr/>
      <dgm:t>
        <a:bodyPr/>
        <a:lstStyle/>
        <a:p>
          <a:endParaRPr lang="en-US"/>
        </a:p>
      </dgm:t>
    </dgm:pt>
    <dgm:pt modelId="{9F810B4E-EA8D-41EC-BC14-451EB809C1BC}" type="sibTrans" cxnId="{046FD740-22BA-434F-A096-665A8453EBDF}">
      <dgm:prSet/>
      <dgm:spPr/>
      <dgm:t>
        <a:bodyPr/>
        <a:lstStyle/>
        <a:p>
          <a:endParaRPr lang="en-US"/>
        </a:p>
      </dgm:t>
    </dgm:pt>
    <dgm:pt modelId="{7AAA9475-3740-499D-B5C7-5670F83DBEE0}" type="pres">
      <dgm:prSet presAssocID="{6A75CC69-D8AF-4741-AAA5-5962F6BF5A6E}" presName="linear" presStyleCnt="0">
        <dgm:presLayoutVars>
          <dgm:animLvl val="lvl"/>
          <dgm:resizeHandles val="exact"/>
        </dgm:presLayoutVars>
      </dgm:prSet>
      <dgm:spPr/>
    </dgm:pt>
    <dgm:pt modelId="{3C1368C1-B0C6-4028-A324-FAD4402A1B92}" type="pres">
      <dgm:prSet presAssocID="{9ED23D64-55B5-41CD-AF66-44830A15A9B9}" presName="parentText" presStyleLbl="node1" presStyleIdx="0" presStyleCnt="8">
        <dgm:presLayoutVars>
          <dgm:chMax val="0"/>
          <dgm:bulletEnabled val="1"/>
        </dgm:presLayoutVars>
      </dgm:prSet>
      <dgm:spPr/>
    </dgm:pt>
    <dgm:pt modelId="{6B963CFD-1B75-4F3F-9AB6-3799361E30CD}" type="pres">
      <dgm:prSet presAssocID="{83BAEFC6-30A3-4FE8-9683-3BE592760867}" presName="spacer" presStyleCnt="0"/>
      <dgm:spPr/>
    </dgm:pt>
    <dgm:pt modelId="{384D6A56-EA4A-4B26-ADE3-CD9110DCA7BC}" type="pres">
      <dgm:prSet presAssocID="{CCAA9705-477F-4936-91FA-CEA51AA728C7}" presName="parentText" presStyleLbl="node1" presStyleIdx="1" presStyleCnt="8">
        <dgm:presLayoutVars>
          <dgm:chMax val="0"/>
          <dgm:bulletEnabled val="1"/>
        </dgm:presLayoutVars>
      </dgm:prSet>
      <dgm:spPr/>
    </dgm:pt>
    <dgm:pt modelId="{6D0B11B8-6DB3-4DC2-998D-96FABB1B112A}" type="pres">
      <dgm:prSet presAssocID="{19B8FC62-4A6A-48C5-B44E-17385C56BF2B}" presName="spacer" presStyleCnt="0"/>
      <dgm:spPr/>
    </dgm:pt>
    <dgm:pt modelId="{8176F90E-BE8C-4AB1-8B73-1AC708D8B87D}" type="pres">
      <dgm:prSet presAssocID="{F5943BD3-5964-42DB-AC73-F7FB9D943453}" presName="parentText" presStyleLbl="node1" presStyleIdx="2" presStyleCnt="8">
        <dgm:presLayoutVars>
          <dgm:chMax val="0"/>
          <dgm:bulletEnabled val="1"/>
        </dgm:presLayoutVars>
      </dgm:prSet>
      <dgm:spPr/>
    </dgm:pt>
    <dgm:pt modelId="{26F73E76-E318-4EBF-B79F-E6C1851CEF75}" type="pres">
      <dgm:prSet presAssocID="{9D74DA13-B861-4E8F-9637-932B7A26936C}" presName="spacer" presStyleCnt="0"/>
      <dgm:spPr/>
    </dgm:pt>
    <dgm:pt modelId="{75851284-1956-4543-8CF8-3FE25362E22E}" type="pres">
      <dgm:prSet presAssocID="{32C4216C-54FF-430F-86FD-5F032BA3AEAC}" presName="parentText" presStyleLbl="node1" presStyleIdx="3" presStyleCnt="8">
        <dgm:presLayoutVars>
          <dgm:chMax val="0"/>
          <dgm:bulletEnabled val="1"/>
        </dgm:presLayoutVars>
      </dgm:prSet>
      <dgm:spPr/>
    </dgm:pt>
    <dgm:pt modelId="{AC8B68AE-C8D1-4CC4-9EF1-7B62EF70D787}" type="pres">
      <dgm:prSet presAssocID="{0155D51E-0A00-433D-9F67-63D6514DFC9B}" presName="spacer" presStyleCnt="0"/>
      <dgm:spPr/>
    </dgm:pt>
    <dgm:pt modelId="{E02F6EBC-F347-47FA-B0B6-32ED9E23EEDA}" type="pres">
      <dgm:prSet presAssocID="{5981FA87-95E2-4F8C-B673-B7C574E539EC}" presName="parentText" presStyleLbl="node1" presStyleIdx="4" presStyleCnt="8">
        <dgm:presLayoutVars>
          <dgm:chMax val="0"/>
          <dgm:bulletEnabled val="1"/>
        </dgm:presLayoutVars>
      </dgm:prSet>
      <dgm:spPr/>
    </dgm:pt>
    <dgm:pt modelId="{C4267B2D-8907-48EE-A038-53EF9016D5BA}" type="pres">
      <dgm:prSet presAssocID="{6E05B5FA-5115-4E86-B210-1827798D1BE2}" presName="spacer" presStyleCnt="0"/>
      <dgm:spPr/>
    </dgm:pt>
    <dgm:pt modelId="{0E942C54-F090-40B9-987C-53E7D46D0ADD}" type="pres">
      <dgm:prSet presAssocID="{AF4B71CB-B5B2-4495-BA09-240F55076729}" presName="parentText" presStyleLbl="node1" presStyleIdx="5" presStyleCnt="8">
        <dgm:presLayoutVars>
          <dgm:chMax val="0"/>
          <dgm:bulletEnabled val="1"/>
        </dgm:presLayoutVars>
      </dgm:prSet>
      <dgm:spPr/>
    </dgm:pt>
    <dgm:pt modelId="{6FE54512-2885-425A-A844-D375D35E1C41}" type="pres">
      <dgm:prSet presAssocID="{28313DE2-6167-4771-98F4-9345FC875024}" presName="spacer" presStyleCnt="0"/>
      <dgm:spPr/>
    </dgm:pt>
    <dgm:pt modelId="{47AD5596-5DFA-471D-9030-38CA16A69069}" type="pres">
      <dgm:prSet presAssocID="{9CF6CFB4-6CEC-4694-B4E0-5C2951C9C1F7}" presName="parentText" presStyleLbl="node1" presStyleIdx="6" presStyleCnt="8">
        <dgm:presLayoutVars>
          <dgm:chMax val="0"/>
          <dgm:bulletEnabled val="1"/>
        </dgm:presLayoutVars>
      </dgm:prSet>
      <dgm:spPr/>
    </dgm:pt>
    <dgm:pt modelId="{E6A39D02-18D5-42F2-AB77-2D2972D24AEF}" type="pres">
      <dgm:prSet presAssocID="{38ABAC8A-526A-40E4-9D03-21143DD55DE6}" presName="spacer" presStyleCnt="0"/>
      <dgm:spPr/>
    </dgm:pt>
    <dgm:pt modelId="{BE473C3B-1DA1-4C43-9395-334CF54247C2}" type="pres">
      <dgm:prSet presAssocID="{ED4E0973-812B-47CB-B433-B715929783C0}" presName="parentText" presStyleLbl="node1" presStyleIdx="7" presStyleCnt="8">
        <dgm:presLayoutVars>
          <dgm:chMax val="0"/>
          <dgm:bulletEnabled val="1"/>
        </dgm:presLayoutVars>
      </dgm:prSet>
      <dgm:spPr/>
    </dgm:pt>
  </dgm:ptLst>
  <dgm:cxnLst>
    <dgm:cxn modelId="{38799413-4713-46F9-BE51-9744DE41873E}" type="presOf" srcId="{ED4E0973-812B-47CB-B433-B715929783C0}" destId="{BE473C3B-1DA1-4C43-9395-334CF54247C2}" srcOrd="0" destOrd="0" presId="urn:microsoft.com/office/officeart/2005/8/layout/vList2"/>
    <dgm:cxn modelId="{8E2AC81A-8136-4D1D-B7F7-26D29F1E8788}" srcId="{6A75CC69-D8AF-4741-AAA5-5962F6BF5A6E}" destId="{9CF6CFB4-6CEC-4694-B4E0-5C2951C9C1F7}" srcOrd="6" destOrd="0" parTransId="{FAA368E5-7A8C-4DC8-9332-CEE4FA657E4B}" sibTransId="{38ABAC8A-526A-40E4-9D03-21143DD55DE6}"/>
    <dgm:cxn modelId="{7FD3882F-5DA3-4D34-953F-73403E4D6FD3}" srcId="{6A75CC69-D8AF-4741-AAA5-5962F6BF5A6E}" destId="{F5943BD3-5964-42DB-AC73-F7FB9D943453}" srcOrd="2" destOrd="0" parTransId="{1387C4F5-2EA7-4E70-9E8C-415EA361F197}" sibTransId="{9D74DA13-B861-4E8F-9637-932B7A26936C}"/>
    <dgm:cxn modelId="{AF8CAF3B-144E-47A1-AAF1-E38EC62236A6}" type="presOf" srcId="{9ED23D64-55B5-41CD-AF66-44830A15A9B9}" destId="{3C1368C1-B0C6-4028-A324-FAD4402A1B92}" srcOrd="0" destOrd="0" presId="urn:microsoft.com/office/officeart/2005/8/layout/vList2"/>
    <dgm:cxn modelId="{046FD740-22BA-434F-A096-665A8453EBDF}" srcId="{6A75CC69-D8AF-4741-AAA5-5962F6BF5A6E}" destId="{ED4E0973-812B-47CB-B433-B715929783C0}" srcOrd="7" destOrd="0" parTransId="{747635B4-5CB7-47E3-96CA-32937099146C}" sibTransId="{9F810B4E-EA8D-41EC-BC14-451EB809C1BC}"/>
    <dgm:cxn modelId="{E50E2462-C3A7-42F8-8345-5DF14F4EE10F}" srcId="{6A75CC69-D8AF-4741-AAA5-5962F6BF5A6E}" destId="{CCAA9705-477F-4936-91FA-CEA51AA728C7}" srcOrd="1" destOrd="0" parTransId="{57C6C2DA-CB0A-48EF-8ED8-C3417E7D21C3}" sibTransId="{19B8FC62-4A6A-48C5-B44E-17385C56BF2B}"/>
    <dgm:cxn modelId="{0D83E663-D1E5-474B-9E00-5AC053403B42}" type="presOf" srcId="{AF4B71CB-B5B2-4495-BA09-240F55076729}" destId="{0E942C54-F090-40B9-987C-53E7D46D0ADD}" srcOrd="0" destOrd="0" presId="urn:microsoft.com/office/officeart/2005/8/layout/vList2"/>
    <dgm:cxn modelId="{6242A372-0808-44B4-B05A-FDCA768189D8}" srcId="{6A75CC69-D8AF-4741-AAA5-5962F6BF5A6E}" destId="{32C4216C-54FF-430F-86FD-5F032BA3AEAC}" srcOrd="3" destOrd="0" parTransId="{1F7E0662-C11F-4403-8554-101ECAD1E785}" sibTransId="{0155D51E-0A00-433D-9F67-63D6514DFC9B}"/>
    <dgm:cxn modelId="{CF0ACDAE-B556-4C88-B55E-3560393AFF8F}" type="presOf" srcId="{CCAA9705-477F-4936-91FA-CEA51AA728C7}" destId="{384D6A56-EA4A-4B26-ADE3-CD9110DCA7BC}" srcOrd="0" destOrd="0" presId="urn:microsoft.com/office/officeart/2005/8/layout/vList2"/>
    <dgm:cxn modelId="{96C58EBB-2C3A-49E7-8F9B-9A90966E3704}" srcId="{6A75CC69-D8AF-4741-AAA5-5962F6BF5A6E}" destId="{AF4B71CB-B5B2-4495-BA09-240F55076729}" srcOrd="5" destOrd="0" parTransId="{8B8312B4-16BD-4647-8859-90DEF142D7D6}" sibTransId="{28313DE2-6167-4771-98F4-9345FC875024}"/>
    <dgm:cxn modelId="{FDA235BF-96F5-40F2-903A-CED164AF21D9}" type="presOf" srcId="{9CF6CFB4-6CEC-4694-B4E0-5C2951C9C1F7}" destId="{47AD5596-5DFA-471D-9030-38CA16A69069}" srcOrd="0" destOrd="0" presId="urn:microsoft.com/office/officeart/2005/8/layout/vList2"/>
    <dgm:cxn modelId="{CA2581C5-F7E1-441E-A0B9-73F75149ECBA}" srcId="{6A75CC69-D8AF-4741-AAA5-5962F6BF5A6E}" destId="{9ED23D64-55B5-41CD-AF66-44830A15A9B9}" srcOrd="0" destOrd="0" parTransId="{C7E0C08A-6C25-44AE-9334-F0D022FB0030}" sibTransId="{83BAEFC6-30A3-4FE8-9683-3BE592760867}"/>
    <dgm:cxn modelId="{7E55DED4-761A-4B2B-9FFC-7B410A0F1566}" type="presOf" srcId="{5981FA87-95E2-4F8C-B673-B7C574E539EC}" destId="{E02F6EBC-F347-47FA-B0B6-32ED9E23EEDA}" srcOrd="0" destOrd="0" presId="urn:microsoft.com/office/officeart/2005/8/layout/vList2"/>
    <dgm:cxn modelId="{21EA22D6-1537-4BFE-B335-BBF308E05AB5}" type="presOf" srcId="{6A75CC69-D8AF-4741-AAA5-5962F6BF5A6E}" destId="{7AAA9475-3740-499D-B5C7-5670F83DBEE0}" srcOrd="0" destOrd="0" presId="urn:microsoft.com/office/officeart/2005/8/layout/vList2"/>
    <dgm:cxn modelId="{076277E3-FA3E-4215-A394-ECB0CAA4D3B1}" type="presOf" srcId="{F5943BD3-5964-42DB-AC73-F7FB9D943453}" destId="{8176F90E-BE8C-4AB1-8B73-1AC708D8B87D}" srcOrd="0" destOrd="0" presId="urn:microsoft.com/office/officeart/2005/8/layout/vList2"/>
    <dgm:cxn modelId="{C3D07CEC-8A69-413F-8AF8-A121B6A9E614}" type="presOf" srcId="{32C4216C-54FF-430F-86FD-5F032BA3AEAC}" destId="{75851284-1956-4543-8CF8-3FE25362E22E}" srcOrd="0" destOrd="0" presId="urn:microsoft.com/office/officeart/2005/8/layout/vList2"/>
    <dgm:cxn modelId="{BD2D3BF4-C6F9-4156-B4EA-E9C2D3956941}" srcId="{6A75CC69-D8AF-4741-AAA5-5962F6BF5A6E}" destId="{5981FA87-95E2-4F8C-B673-B7C574E539EC}" srcOrd="4" destOrd="0" parTransId="{17E6C4C1-B096-4852-A61D-D53808AF01FB}" sibTransId="{6E05B5FA-5115-4E86-B210-1827798D1BE2}"/>
    <dgm:cxn modelId="{F7029EAA-DD84-45CD-9799-854377D05819}" type="presParOf" srcId="{7AAA9475-3740-499D-B5C7-5670F83DBEE0}" destId="{3C1368C1-B0C6-4028-A324-FAD4402A1B92}" srcOrd="0" destOrd="0" presId="urn:microsoft.com/office/officeart/2005/8/layout/vList2"/>
    <dgm:cxn modelId="{D601D8E6-4DE3-4182-BDEE-78D21E9E90A0}" type="presParOf" srcId="{7AAA9475-3740-499D-B5C7-5670F83DBEE0}" destId="{6B963CFD-1B75-4F3F-9AB6-3799361E30CD}" srcOrd="1" destOrd="0" presId="urn:microsoft.com/office/officeart/2005/8/layout/vList2"/>
    <dgm:cxn modelId="{94ED37D7-73B1-4715-878C-6E383541256A}" type="presParOf" srcId="{7AAA9475-3740-499D-B5C7-5670F83DBEE0}" destId="{384D6A56-EA4A-4B26-ADE3-CD9110DCA7BC}" srcOrd="2" destOrd="0" presId="urn:microsoft.com/office/officeart/2005/8/layout/vList2"/>
    <dgm:cxn modelId="{BD843812-1BB8-4865-9A6C-898BC302401A}" type="presParOf" srcId="{7AAA9475-3740-499D-B5C7-5670F83DBEE0}" destId="{6D0B11B8-6DB3-4DC2-998D-96FABB1B112A}" srcOrd="3" destOrd="0" presId="urn:microsoft.com/office/officeart/2005/8/layout/vList2"/>
    <dgm:cxn modelId="{31C4E460-0204-4BC2-AD73-C200EF386BAF}" type="presParOf" srcId="{7AAA9475-3740-499D-B5C7-5670F83DBEE0}" destId="{8176F90E-BE8C-4AB1-8B73-1AC708D8B87D}" srcOrd="4" destOrd="0" presId="urn:microsoft.com/office/officeart/2005/8/layout/vList2"/>
    <dgm:cxn modelId="{9B3C7A92-91B7-4464-B789-0028D4877986}" type="presParOf" srcId="{7AAA9475-3740-499D-B5C7-5670F83DBEE0}" destId="{26F73E76-E318-4EBF-B79F-E6C1851CEF75}" srcOrd="5" destOrd="0" presId="urn:microsoft.com/office/officeart/2005/8/layout/vList2"/>
    <dgm:cxn modelId="{0CCF5F5D-6293-412A-9F95-3607619362AC}" type="presParOf" srcId="{7AAA9475-3740-499D-B5C7-5670F83DBEE0}" destId="{75851284-1956-4543-8CF8-3FE25362E22E}" srcOrd="6" destOrd="0" presId="urn:microsoft.com/office/officeart/2005/8/layout/vList2"/>
    <dgm:cxn modelId="{553F30D6-EB6A-42B9-B7FB-88E0ABBA07E1}" type="presParOf" srcId="{7AAA9475-3740-499D-B5C7-5670F83DBEE0}" destId="{AC8B68AE-C8D1-4CC4-9EF1-7B62EF70D787}" srcOrd="7" destOrd="0" presId="urn:microsoft.com/office/officeart/2005/8/layout/vList2"/>
    <dgm:cxn modelId="{9A494CA8-0651-4559-8C70-98897DF472E3}" type="presParOf" srcId="{7AAA9475-3740-499D-B5C7-5670F83DBEE0}" destId="{E02F6EBC-F347-47FA-B0B6-32ED9E23EEDA}" srcOrd="8" destOrd="0" presId="urn:microsoft.com/office/officeart/2005/8/layout/vList2"/>
    <dgm:cxn modelId="{3E5DFCD2-F9F2-41DC-BA4A-8F73A035F4B7}" type="presParOf" srcId="{7AAA9475-3740-499D-B5C7-5670F83DBEE0}" destId="{C4267B2D-8907-48EE-A038-53EF9016D5BA}" srcOrd="9" destOrd="0" presId="urn:microsoft.com/office/officeart/2005/8/layout/vList2"/>
    <dgm:cxn modelId="{85A8BE0A-8BA1-4489-990C-7CE59AD8D1E5}" type="presParOf" srcId="{7AAA9475-3740-499D-B5C7-5670F83DBEE0}" destId="{0E942C54-F090-40B9-987C-53E7D46D0ADD}" srcOrd="10" destOrd="0" presId="urn:microsoft.com/office/officeart/2005/8/layout/vList2"/>
    <dgm:cxn modelId="{72A42CC1-B190-4CE0-B840-E50B4B40374B}" type="presParOf" srcId="{7AAA9475-3740-499D-B5C7-5670F83DBEE0}" destId="{6FE54512-2885-425A-A844-D375D35E1C41}" srcOrd="11" destOrd="0" presId="urn:microsoft.com/office/officeart/2005/8/layout/vList2"/>
    <dgm:cxn modelId="{62434596-8238-451C-9336-DA8AADD092BB}" type="presParOf" srcId="{7AAA9475-3740-499D-B5C7-5670F83DBEE0}" destId="{47AD5596-5DFA-471D-9030-38CA16A69069}" srcOrd="12" destOrd="0" presId="urn:microsoft.com/office/officeart/2005/8/layout/vList2"/>
    <dgm:cxn modelId="{85666734-8964-4E0F-8730-8CA97A54EBF2}" type="presParOf" srcId="{7AAA9475-3740-499D-B5C7-5670F83DBEE0}" destId="{E6A39D02-18D5-42F2-AB77-2D2972D24AEF}" srcOrd="13" destOrd="0" presId="urn:microsoft.com/office/officeart/2005/8/layout/vList2"/>
    <dgm:cxn modelId="{2D9D5E68-6EF3-43F9-B63B-F147EE42C997}" type="presParOf" srcId="{7AAA9475-3740-499D-B5C7-5670F83DBEE0}" destId="{BE473C3B-1DA1-4C43-9395-334CF54247C2}" srcOrd="1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16CC8FD-FA87-4564-A699-637D17090088}">
      <dsp:nvSpPr>
        <dsp:cNvPr id="0" name=""/>
        <dsp:cNvSpPr/>
      </dsp:nvSpPr>
      <dsp:spPr>
        <a:xfrm>
          <a:off x="0" y="3890"/>
          <a:ext cx="4971603" cy="828633"/>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721BD31-543A-4982-AB71-D065BB438FAE}">
      <dsp:nvSpPr>
        <dsp:cNvPr id="0" name=""/>
        <dsp:cNvSpPr/>
      </dsp:nvSpPr>
      <dsp:spPr>
        <a:xfrm>
          <a:off x="250661" y="190332"/>
          <a:ext cx="455748" cy="455748"/>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40D81C0A-A70E-48B8-9B7B-1F95FC631985}">
      <dsp:nvSpPr>
        <dsp:cNvPr id="0" name=""/>
        <dsp:cNvSpPr/>
      </dsp:nvSpPr>
      <dsp:spPr>
        <a:xfrm>
          <a:off x="957071" y="3890"/>
          <a:ext cx="4014531" cy="8286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97" tIns="87697" rIns="87697" bIns="87697" numCol="1" spcCol="1270" anchor="ctr" anchorCtr="0">
          <a:noAutofit/>
        </a:bodyPr>
        <a:lstStyle/>
        <a:p>
          <a:pPr marL="0" lvl="0" indent="0" algn="l" defTabSz="622300">
            <a:lnSpc>
              <a:spcPct val="90000"/>
            </a:lnSpc>
            <a:spcBef>
              <a:spcPct val="0"/>
            </a:spcBef>
            <a:spcAft>
              <a:spcPct val="35000"/>
            </a:spcAft>
            <a:buNone/>
          </a:pPr>
          <a:r>
            <a:rPr lang="fr-FR" sz="1400" kern="1200" dirty="0"/>
            <a:t>👨‍⚕️ Ophtalmologue spécialisé en chirurgie réfractive et laser</a:t>
          </a:r>
          <a:endParaRPr lang="en-US" sz="1400" kern="1200" dirty="0"/>
        </a:p>
      </dsp:txBody>
      <dsp:txXfrm>
        <a:off x="957071" y="3890"/>
        <a:ext cx="4014531" cy="828633"/>
      </dsp:txXfrm>
    </dsp:sp>
    <dsp:sp modelId="{16656B8F-D6FC-45B6-A8CD-500199D4C11D}">
      <dsp:nvSpPr>
        <dsp:cNvPr id="0" name=""/>
        <dsp:cNvSpPr/>
      </dsp:nvSpPr>
      <dsp:spPr>
        <a:xfrm>
          <a:off x="0" y="1039682"/>
          <a:ext cx="4971603" cy="828633"/>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4E9F2E2-40BC-41FE-8F58-741449D9F48A}">
      <dsp:nvSpPr>
        <dsp:cNvPr id="0" name=""/>
        <dsp:cNvSpPr/>
      </dsp:nvSpPr>
      <dsp:spPr>
        <a:xfrm>
          <a:off x="250661" y="1226124"/>
          <a:ext cx="455748" cy="455748"/>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1CC24FA2-CF7A-4C83-93BB-BF941A9D8CBF}">
      <dsp:nvSpPr>
        <dsp:cNvPr id="0" name=""/>
        <dsp:cNvSpPr/>
      </dsp:nvSpPr>
      <dsp:spPr>
        <a:xfrm>
          <a:off x="957071" y="1039682"/>
          <a:ext cx="4014531" cy="8286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97" tIns="87697" rIns="87697" bIns="87697" numCol="1" spcCol="1270" anchor="ctr" anchorCtr="0">
          <a:noAutofit/>
        </a:bodyPr>
        <a:lstStyle/>
        <a:p>
          <a:pPr marL="0" lvl="0" indent="0" algn="l" defTabSz="488950">
            <a:lnSpc>
              <a:spcPct val="90000"/>
            </a:lnSpc>
            <a:spcBef>
              <a:spcPct val="0"/>
            </a:spcBef>
            <a:spcAft>
              <a:spcPct val="35000"/>
            </a:spcAft>
            <a:buNone/>
          </a:pPr>
          <a:r>
            <a:rPr lang="fr-FR" sz="1100" kern="1200" dirty="0"/>
            <a:t>📖 Auteur de « La Diététique des Yeux » chez éditions Retz, du guide des oligoéléments aux éditions Frison Roche, et co-auteur de « La révolution de la médecine orthomoléculaire » aux éditions Retz</a:t>
          </a:r>
          <a:endParaRPr lang="en-US" sz="1100" kern="1200" dirty="0"/>
        </a:p>
      </dsp:txBody>
      <dsp:txXfrm>
        <a:off x="957071" y="1039682"/>
        <a:ext cx="4014531" cy="828633"/>
      </dsp:txXfrm>
    </dsp:sp>
    <dsp:sp modelId="{E5F870A3-F298-45A5-B597-12CB3717A45C}">
      <dsp:nvSpPr>
        <dsp:cNvPr id="0" name=""/>
        <dsp:cNvSpPr/>
      </dsp:nvSpPr>
      <dsp:spPr>
        <a:xfrm>
          <a:off x="0" y="2075473"/>
          <a:ext cx="4971603" cy="828633"/>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627B8EA-013C-4E99-BC2D-6EBE07B4F67A}">
      <dsp:nvSpPr>
        <dsp:cNvPr id="0" name=""/>
        <dsp:cNvSpPr/>
      </dsp:nvSpPr>
      <dsp:spPr>
        <a:xfrm>
          <a:off x="250661" y="2261916"/>
          <a:ext cx="455748" cy="455748"/>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D510D435-634A-4FCD-B249-A634A3E2195B}">
      <dsp:nvSpPr>
        <dsp:cNvPr id="0" name=""/>
        <dsp:cNvSpPr/>
      </dsp:nvSpPr>
      <dsp:spPr>
        <a:xfrm>
          <a:off x="957071" y="2075473"/>
          <a:ext cx="4014531" cy="8286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97" tIns="87697" rIns="87697" bIns="87697" numCol="1" spcCol="1270" anchor="ctr" anchorCtr="0">
          <a:noAutofit/>
        </a:bodyPr>
        <a:lstStyle/>
        <a:p>
          <a:pPr marL="0" lvl="0" indent="0" algn="l" defTabSz="622300">
            <a:lnSpc>
              <a:spcPct val="90000"/>
            </a:lnSpc>
            <a:spcBef>
              <a:spcPct val="0"/>
            </a:spcBef>
            <a:spcAft>
              <a:spcPct val="35000"/>
            </a:spcAft>
            <a:buNone/>
          </a:pPr>
          <a:r>
            <a:rPr lang="fr-FR" sz="1400" kern="1200" dirty="0"/>
            <a:t>🥗 Met l’accent sur l’importance des nutriments protecteurs : vitamines A, C, E, D, oméga-3, lutéine, </a:t>
          </a:r>
          <a:r>
            <a:rPr lang="fr-FR" sz="1400" kern="1200" dirty="0" err="1"/>
            <a:t>zéaxanthine</a:t>
          </a:r>
          <a:endParaRPr lang="en-US" sz="1400" kern="1200" dirty="0"/>
        </a:p>
      </dsp:txBody>
      <dsp:txXfrm>
        <a:off x="957071" y="2075473"/>
        <a:ext cx="4014531" cy="828633"/>
      </dsp:txXfrm>
    </dsp:sp>
    <dsp:sp modelId="{8C12C3FE-6BEF-4802-BBF1-15B3FF201DF0}">
      <dsp:nvSpPr>
        <dsp:cNvPr id="0" name=""/>
        <dsp:cNvSpPr/>
      </dsp:nvSpPr>
      <dsp:spPr>
        <a:xfrm>
          <a:off x="0" y="3111265"/>
          <a:ext cx="4971603" cy="828633"/>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317DC8B-3B24-41FF-802D-5D88BBCF69E3}">
      <dsp:nvSpPr>
        <dsp:cNvPr id="0" name=""/>
        <dsp:cNvSpPr/>
      </dsp:nvSpPr>
      <dsp:spPr>
        <a:xfrm>
          <a:off x="250661" y="3297708"/>
          <a:ext cx="455748" cy="455748"/>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67FD31E9-4B37-4702-904D-E78136F258A0}">
      <dsp:nvSpPr>
        <dsp:cNvPr id="0" name=""/>
        <dsp:cNvSpPr/>
      </dsp:nvSpPr>
      <dsp:spPr>
        <a:xfrm>
          <a:off x="957071" y="3111265"/>
          <a:ext cx="4014531" cy="8286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97" tIns="87697" rIns="87697" bIns="87697" numCol="1" spcCol="1270" anchor="ctr" anchorCtr="0">
          <a:noAutofit/>
        </a:bodyPr>
        <a:lstStyle/>
        <a:p>
          <a:pPr marL="0" lvl="0" indent="0" algn="l" defTabSz="622300">
            <a:lnSpc>
              <a:spcPct val="90000"/>
            </a:lnSpc>
            <a:spcBef>
              <a:spcPct val="0"/>
            </a:spcBef>
            <a:spcAft>
              <a:spcPct val="35000"/>
            </a:spcAft>
            <a:buNone/>
          </a:pPr>
          <a:r>
            <a:rPr lang="fr-FR" sz="1400" kern="1200"/>
            <a:t>💡 Souligne l’importance d’une hygiène de vie adaptée : exposition à la lumière naturelle, limitation du temps d’écran, bonne hydratation</a:t>
          </a:r>
          <a:endParaRPr lang="en-US" sz="1400" kern="1200"/>
        </a:p>
      </dsp:txBody>
      <dsp:txXfrm>
        <a:off x="957071" y="3111265"/>
        <a:ext cx="4014531" cy="828633"/>
      </dsp:txXfrm>
    </dsp:sp>
    <dsp:sp modelId="{10D26C4A-3C26-458D-AB3D-E100FAFEBA46}">
      <dsp:nvSpPr>
        <dsp:cNvPr id="0" name=""/>
        <dsp:cNvSpPr/>
      </dsp:nvSpPr>
      <dsp:spPr>
        <a:xfrm>
          <a:off x="0" y="4147057"/>
          <a:ext cx="4971603" cy="828633"/>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666AAB6-317C-419A-BF82-DC747A6CC8BD}">
      <dsp:nvSpPr>
        <dsp:cNvPr id="0" name=""/>
        <dsp:cNvSpPr/>
      </dsp:nvSpPr>
      <dsp:spPr>
        <a:xfrm>
          <a:off x="250661" y="4333499"/>
          <a:ext cx="455748" cy="455748"/>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61324B9E-0538-487C-B45A-F726AF71C4AF}">
      <dsp:nvSpPr>
        <dsp:cNvPr id="0" name=""/>
        <dsp:cNvSpPr/>
      </dsp:nvSpPr>
      <dsp:spPr>
        <a:xfrm>
          <a:off x="957071" y="4147057"/>
          <a:ext cx="4014531" cy="8286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97" tIns="87697" rIns="87697" bIns="87697" numCol="1" spcCol="1270" anchor="ctr" anchorCtr="0">
          <a:noAutofit/>
        </a:bodyPr>
        <a:lstStyle/>
        <a:p>
          <a:pPr marL="0" lvl="0" indent="0" algn="l" defTabSz="622300">
            <a:lnSpc>
              <a:spcPct val="90000"/>
            </a:lnSpc>
            <a:spcBef>
              <a:spcPct val="0"/>
            </a:spcBef>
            <a:spcAft>
              <a:spcPct val="35000"/>
            </a:spcAft>
            <a:buNone/>
          </a:pPr>
          <a:r>
            <a:rPr lang="fr-FR" sz="1400" kern="1200" dirty="0"/>
            <a:t>👁️ Prévention des pathologies oculaires : cataracte, DMLA, sécheresse </a:t>
          </a:r>
          <a:r>
            <a:rPr lang="fr-FR" sz="1400" kern="1200" dirty="0" err="1"/>
            <a:t>oculaire,glaucome</a:t>
          </a:r>
          <a:r>
            <a:rPr lang="fr-FR" sz="1400" kern="1200" dirty="0"/>
            <a:t>.</a:t>
          </a:r>
          <a:endParaRPr lang="en-US" sz="1400" kern="1200" dirty="0"/>
        </a:p>
      </dsp:txBody>
      <dsp:txXfrm>
        <a:off x="957071" y="4147057"/>
        <a:ext cx="4014531" cy="82863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C1368C1-B0C6-4028-A324-FAD4402A1B92}">
      <dsp:nvSpPr>
        <dsp:cNvPr id="0" name=""/>
        <dsp:cNvSpPr/>
      </dsp:nvSpPr>
      <dsp:spPr>
        <a:xfrm>
          <a:off x="0" y="55470"/>
          <a:ext cx="4971603" cy="573300"/>
        </a:xfrm>
        <a:prstGeom prst="roundRect">
          <a:avLst/>
        </a:prstGeom>
        <a:gradFill rotWithShape="0">
          <a:gsLst>
            <a:gs pos="0">
              <a:schemeClr val="accent2">
                <a:hueOff val="0"/>
                <a:satOff val="0"/>
                <a:lumOff val="0"/>
                <a:alphaOff val="0"/>
                <a:tint val="96000"/>
                <a:lumMod val="100000"/>
              </a:schemeClr>
            </a:gs>
            <a:gs pos="78000">
              <a:schemeClr val="accent2">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kern="1200"/>
            <a:t>👁️ FR : Lentilles intelligentes : mesure en continu de l’hydratation et de la pression intraoculaire.</a:t>
          </a:r>
        </a:p>
      </dsp:txBody>
      <dsp:txXfrm>
        <a:off x="27986" y="83456"/>
        <a:ext cx="4915631" cy="517328"/>
      </dsp:txXfrm>
    </dsp:sp>
    <dsp:sp modelId="{384D6A56-EA4A-4B26-ADE3-CD9110DCA7BC}">
      <dsp:nvSpPr>
        <dsp:cNvPr id="0" name=""/>
        <dsp:cNvSpPr/>
      </dsp:nvSpPr>
      <dsp:spPr>
        <a:xfrm>
          <a:off x="0" y="669090"/>
          <a:ext cx="4971603" cy="573300"/>
        </a:xfrm>
        <a:prstGeom prst="roundRect">
          <a:avLst/>
        </a:prstGeom>
        <a:gradFill rotWithShape="0">
          <a:gsLst>
            <a:gs pos="0">
              <a:schemeClr val="accent2">
                <a:hueOff val="-423469"/>
                <a:satOff val="2029"/>
                <a:lumOff val="1877"/>
                <a:alphaOff val="0"/>
                <a:tint val="96000"/>
                <a:lumMod val="100000"/>
              </a:schemeClr>
            </a:gs>
            <a:gs pos="78000">
              <a:schemeClr val="accent2">
                <a:hueOff val="-423469"/>
                <a:satOff val="2029"/>
                <a:lumOff val="1877"/>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kern="1200"/>
            <a:t>👁️ EN: Smart contact lenses: continuous monitoring of hydration and intraocular pressure.</a:t>
          </a:r>
        </a:p>
      </dsp:txBody>
      <dsp:txXfrm>
        <a:off x="27986" y="697076"/>
        <a:ext cx="4915631" cy="517328"/>
      </dsp:txXfrm>
    </dsp:sp>
    <dsp:sp modelId="{8176F90E-BE8C-4AB1-8B73-1AC708D8B87D}">
      <dsp:nvSpPr>
        <dsp:cNvPr id="0" name=""/>
        <dsp:cNvSpPr/>
      </dsp:nvSpPr>
      <dsp:spPr>
        <a:xfrm>
          <a:off x="0" y="1282710"/>
          <a:ext cx="4971603" cy="573300"/>
        </a:xfrm>
        <a:prstGeom prst="roundRect">
          <a:avLst/>
        </a:prstGeom>
        <a:gradFill rotWithShape="0">
          <a:gsLst>
            <a:gs pos="0">
              <a:schemeClr val="accent2">
                <a:hueOff val="-846939"/>
                <a:satOff val="4057"/>
                <a:lumOff val="3753"/>
                <a:alphaOff val="0"/>
                <a:tint val="96000"/>
                <a:lumMod val="100000"/>
              </a:schemeClr>
            </a:gs>
            <a:gs pos="78000">
              <a:schemeClr val="accent2">
                <a:hueOff val="-846939"/>
                <a:satOff val="4057"/>
                <a:lumOff val="3753"/>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kern="1200"/>
            <a:t>📱 FR : Smartphones + IA : dépistage à domicile du fond d’œil et du champ visuel.</a:t>
          </a:r>
        </a:p>
      </dsp:txBody>
      <dsp:txXfrm>
        <a:off x="27986" y="1310696"/>
        <a:ext cx="4915631" cy="517328"/>
      </dsp:txXfrm>
    </dsp:sp>
    <dsp:sp modelId="{75851284-1956-4543-8CF8-3FE25362E22E}">
      <dsp:nvSpPr>
        <dsp:cNvPr id="0" name=""/>
        <dsp:cNvSpPr/>
      </dsp:nvSpPr>
      <dsp:spPr>
        <a:xfrm>
          <a:off x="0" y="1896330"/>
          <a:ext cx="4971603" cy="573300"/>
        </a:xfrm>
        <a:prstGeom prst="roundRect">
          <a:avLst/>
        </a:prstGeom>
        <a:gradFill rotWithShape="0">
          <a:gsLst>
            <a:gs pos="0">
              <a:schemeClr val="accent2">
                <a:hueOff val="-1270408"/>
                <a:satOff val="6086"/>
                <a:lumOff val="5630"/>
                <a:alphaOff val="0"/>
                <a:tint val="96000"/>
                <a:lumMod val="100000"/>
              </a:schemeClr>
            </a:gs>
            <a:gs pos="78000">
              <a:schemeClr val="accent2">
                <a:hueOff val="-1270408"/>
                <a:satOff val="6086"/>
                <a:lumOff val="563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kern="1200"/>
            <a:t>📱 EN: Smartphones + AI: home-based screening of retina and visual field.</a:t>
          </a:r>
        </a:p>
      </dsp:txBody>
      <dsp:txXfrm>
        <a:off x="27986" y="1924316"/>
        <a:ext cx="4915631" cy="517328"/>
      </dsp:txXfrm>
    </dsp:sp>
    <dsp:sp modelId="{E02F6EBC-F347-47FA-B0B6-32ED9E23EEDA}">
      <dsp:nvSpPr>
        <dsp:cNvPr id="0" name=""/>
        <dsp:cNvSpPr/>
      </dsp:nvSpPr>
      <dsp:spPr>
        <a:xfrm>
          <a:off x="0" y="2509950"/>
          <a:ext cx="4971603" cy="573300"/>
        </a:xfrm>
        <a:prstGeom prst="roundRect">
          <a:avLst/>
        </a:prstGeom>
        <a:gradFill rotWithShape="0">
          <a:gsLst>
            <a:gs pos="0">
              <a:schemeClr val="accent2">
                <a:hueOff val="-1693878"/>
                <a:satOff val="8114"/>
                <a:lumOff val="7507"/>
                <a:alphaOff val="0"/>
                <a:tint val="96000"/>
                <a:lumMod val="100000"/>
              </a:schemeClr>
            </a:gs>
            <a:gs pos="78000">
              <a:schemeClr val="accent2">
                <a:hueOff val="-1693878"/>
                <a:satOff val="8114"/>
                <a:lumOff val="7507"/>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kern="1200"/>
            <a:t>🏠 FR : Auto-surveillance : suivi quotidien de la tension oculaire, utile pour le glaucome.</a:t>
          </a:r>
        </a:p>
      </dsp:txBody>
      <dsp:txXfrm>
        <a:off x="27986" y="2537936"/>
        <a:ext cx="4915631" cy="517328"/>
      </dsp:txXfrm>
    </dsp:sp>
    <dsp:sp modelId="{0E942C54-F090-40B9-987C-53E7D46D0ADD}">
      <dsp:nvSpPr>
        <dsp:cNvPr id="0" name=""/>
        <dsp:cNvSpPr/>
      </dsp:nvSpPr>
      <dsp:spPr>
        <a:xfrm>
          <a:off x="0" y="3123570"/>
          <a:ext cx="4971603" cy="573300"/>
        </a:xfrm>
        <a:prstGeom prst="roundRect">
          <a:avLst/>
        </a:prstGeom>
        <a:gradFill rotWithShape="0">
          <a:gsLst>
            <a:gs pos="0">
              <a:schemeClr val="accent2">
                <a:hueOff val="-2117347"/>
                <a:satOff val="10143"/>
                <a:lumOff val="9384"/>
                <a:alphaOff val="0"/>
                <a:tint val="96000"/>
                <a:lumMod val="100000"/>
              </a:schemeClr>
            </a:gs>
            <a:gs pos="78000">
              <a:schemeClr val="accent2">
                <a:hueOff val="-2117347"/>
                <a:satOff val="10143"/>
                <a:lumOff val="9384"/>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kern="1200"/>
            <a:t>🏠 EN: Self-monitoring: daily intraocular pressure follow-up, useful for glaucoma.</a:t>
          </a:r>
        </a:p>
      </dsp:txBody>
      <dsp:txXfrm>
        <a:off x="27986" y="3151556"/>
        <a:ext cx="4915631" cy="517328"/>
      </dsp:txXfrm>
    </dsp:sp>
    <dsp:sp modelId="{47AD5596-5DFA-471D-9030-38CA16A69069}">
      <dsp:nvSpPr>
        <dsp:cNvPr id="0" name=""/>
        <dsp:cNvSpPr/>
      </dsp:nvSpPr>
      <dsp:spPr>
        <a:xfrm>
          <a:off x="0" y="3737190"/>
          <a:ext cx="4971603" cy="573300"/>
        </a:xfrm>
        <a:prstGeom prst="roundRect">
          <a:avLst/>
        </a:prstGeom>
        <a:gradFill rotWithShape="0">
          <a:gsLst>
            <a:gs pos="0">
              <a:schemeClr val="accent2">
                <a:hueOff val="-2540817"/>
                <a:satOff val="12171"/>
                <a:lumOff val="11260"/>
                <a:alphaOff val="0"/>
                <a:tint val="96000"/>
                <a:lumMod val="100000"/>
              </a:schemeClr>
            </a:gs>
            <a:gs pos="78000">
              <a:schemeClr val="accent2">
                <a:hueOff val="-2540817"/>
                <a:satOff val="12171"/>
                <a:lumOff val="1126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kern="1200"/>
            <a:t>🥗 FR : Nutrition &amp; compléments : rôle des oméga-3, vitamines, antioxydants.</a:t>
          </a:r>
        </a:p>
      </dsp:txBody>
      <dsp:txXfrm>
        <a:off x="27986" y="3765176"/>
        <a:ext cx="4915631" cy="517328"/>
      </dsp:txXfrm>
    </dsp:sp>
    <dsp:sp modelId="{BE473C3B-1DA1-4C43-9395-334CF54247C2}">
      <dsp:nvSpPr>
        <dsp:cNvPr id="0" name=""/>
        <dsp:cNvSpPr/>
      </dsp:nvSpPr>
      <dsp:spPr>
        <a:xfrm>
          <a:off x="0" y="4350810"/>
          <a:ext cx="4971603" cy="573300"/>
        </a:xfrm>
        <a:prstGeom prst="roundRect">
          <a:avLst/>
        </a:prstGeom>
        <a:gradFill rotWithShape="0">
          <a:gsLst>
            <a:gs pos="0">
              <a:schemeClr val="accent2">
                <a:hueOff val="-2964286"/>
                <a:satOff val="14200"/>
                <a:lumOff val="13137"/>
                <a:alphaOff val="0"/>
                <a:tint val="96000"/>
                <a:lumMod val="100000"/>
              </a:schemeClr>
            </a:gs>
            <a:gs pos="78000">
              <a:schemeClr val="accent2">
                <a:hueOff val="-2964286"/>
                <a:satOff val="14200"/>
                <a:lumOff val="13137"/>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kern="1200"/>
            <a:t>🥗 EN: Nutrition &amp; supplements: role of omega-3, vitamins, antioxidants.</a:t>
          </a:r>
        </a:p>
      </dsp:txBody>
      <dsp:txXfrm>
        <a:off x="27986" y="4378796"/>
        <a:ext cx="4915631" cy="517328"/>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fr-FR"/>
              <a:t>Modifiez le style du titre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6118297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5BCAD085-E8A6-8845-BD4E-CB4CCA059FC4}"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38818583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5BCAD085-E8A6-8845-BD4E-CB4CCA059FC4}"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2847335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5BCAD085-E8A6-8845-BD4E-CB4CCA059FC4}"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38779837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5BCAD085-E8A6-8845-BD4E-CB4CCA059FC4}"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4470011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5BCAD085-E8A6-8845-BD4E-CB4CCA059FC4}"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9508138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261011610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6200062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39862144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5BCAD085-E8A6-8845-BD4E-CB4CCA059FC4}"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4029684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fr-FR"/>
              <a:t>Modifiez le style du titre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5BCAD085-E8A6-8845-BD4E-CB4CCA059FC4}" type="datetimeFigureOut">
              <a:rPr lang="en-US" smtClean="0"/>
              <a:t>9/26/2025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35512336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5BCAD085-E8A6-8845-BD4E-CB4CCA059FC4}" type="datetimeFigureOut">
              <a:rPr lang="en-US" smtClean="0"/>
              <a:t>9/26/2025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689706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5BCAD085-E8A6-8845-BD4E-CB4CCA059FC4}" type="datetimeFigureOut">
              <a:rPr lang="en-US" smtClean="0"/>
              <a:t>9/26/2025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3896968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9/26/2025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14376173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fr-FR"/>
              <a:t>Modifiez le style du titre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5BCAD085-E8A6-8845-BD4E-CB4CCA059FC4}" type="datetimeFigureOut">
              <a:rPr lang="en-US" smtClean="0"/>
              <a:t>9/26/2025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18039449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5BCAD085-E8A6-8845-BD4E-CB4CCA059FC4}" type="datetimeFigureOut">
              <a:rPr lang="en-US" smtClean="0"/>
              <a:t>9/26/2025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1790613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BCAD085-E8A6-8845-BD4E-CB4CCA059FC4}" type="datetimeFigureOut">
              <a:rPr lang="en-US" smtClean="0"/>
              <a:t>9/26/2025</a:t>
            </a:fld>
            <a:endParaRPr 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C1FF6DA9-008F-8B48-92A6-B652298478BF}" type="slidenum">
              <a:rPr lang="en-US" smtClean="0"/>
              <a:t>‹N°›</a:t>
            </a:fld>
            <a:endParaRPr lang="en-US"/>
          </a:p>
        </p:txBody>
      </p:sp>
    </p:spTree>
    <p:extLst>
      <p:ext uri="{BB962C8B-B14F-4D97-AF65-F5344CB8AC3E}">
        <p14:creationId xmlns:p14="http://schemas.microsoft.com/office/powerpoint/2010/main" val="22211209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A818BF9-C68F-5B77-032C-2CA2955E7CE3}"/>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35E17560-444F-41F2-9026-47119002A77E}"/>
              </a:ext>
            </a:extLst>
          </p:cNvPr>
          <p:cNvSpPr>
            <a:spLocks noGrp="1"/>
          </p:cNvSpPr>
          <p:nvPr>
            <p:ph idx="1"/>
          </p:nvPr>
        </p:nvSpPr>
        <p:spPr/>
        <p:txBody>
          <a:bodyPr/>
          <a:lstStyle/>
          <a:p>
            <a:endParaRPr lang="fr-FR"/>
          </a:p>
        </p:txBody>
      </p:sp>
    </p:spTree>
    <p:extLst>
      <p:ext uri="{BB962C8B-B14F-4D97-AF65-F5344CB8AC3E}">
        <p14:creationId xmlns:p14="http://schemas.microsoft.com/office/powerpoint/2010/main" val="34173772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9" y="96838"/>
            <a:ext cx="6347714" cy="1320800"/>
          </a:xfrm>
        </p:spPr>
        <p:txBody>
          <a:bodyPr>
            <a:normAutofit fontScale="90000"/>
          </a:bodyPr>
          <a:lstStyle/>
          <a:p>
            <a:pPr>
              <a:defRPr sz="2800" b="1">
                <a:solidFill>
                  <a:srgbClr val="0F4C81"/>
                </a:solidFill>
              </a:defRPr>
            </a:pPr>
            <a:r>
              <a:rPr lang="fr-FR" dirty="0"/>
              <a:t>Oméga-3 et Oméga-6 : alliés pour la santé oculaire</a:t>
            </a:r>
          </a:p>
          <a:p>
            <a:r>
              <a:rPr lang="fr-FR" dirty="0"/>
              <a:t>Omega-3 &amp; Omega-6: Allies for Eye </a:t>
            </a:r>
            <a:r>
              <a:rPr lang="fr-FR" dirty="0" err="1"/>
              <a:t>Health</a:t>
            </a:r>
            <a:endParaRPr lang="fr-FR" dirty="0"/>
          </a:p>
        </p:txBody>
      </p:sp>
      <p:sp>
        <p:nvSpPr>
          <p:cNvPr id="3" name="TextBox 2"/>
          <p:cNvSpPr txBox="1"/>
          <p:nvPr/>
        </p:nvSpPr>
        <p:spPr>
          <a:xfrm>
            <a:off x="532356" y="2072759"/>
            <a:ext cx="3858017" cy="2831544"/>
          </a:xfrm>
          <a:prstGeom prst="rect">
            <a:avLst/>
          </a:prstGeom>
          <a:noFill/>
        </p:spPr>
        <p:txBody>
          <a:bodyPr wrap="square">
            <a:spAutoFit/>
          </a:bodyPr>
          <a:lstStyle/>
          <a:p>
            <a:endParaRPr dirty="0"/>
          </a:p>
          <a:p>
            <a:pPr>
              <a:defRPr sz="1600">
                <a:solidFill>
                  <a:srgbClr val="00468C"/>
                </a:solidFill>
              </a:defRPr>
            </a:pPr>
            <a:r>
              <a:rPr dirty="0"/>
              <a:t>👁️ FR : Oméga-3 (EPA &amp; DHA)</a:t>
            </a:r>
            <a:br>
              <a:rPr dirty="0"/>
            </a:br>
            <a:r>
              <a:rPr dirty="0"/>
              <a:t>- </a:t>
            </a:r>
            <a:r>
              <a:rPr dirty="0" err="1"/>
              <a:t>Fluidité</a:t>
            </a:r>
            <a:r>
              <a:rPr dirty="0"/>
              <a:t> des membranes </a:t>
            </a:r>
            <a:r>
              <a:rPr dirty="0" err="1"/>
              <a:t>rétiniennes</a:t>
            </a:r>
            <a:br>
              <a:rPr dirty="0"/>
            </a:br>
            <a:r>
              <a:rPr dirty="0"/>
              <a:t>- </a:t>
            </a:r>
            <a:r>
              <a:rPr dirty="0" err="1"/>
              <a:t>Réduction</a:t>
            </a:r>
            <a:r>
              <a:rPr dirty="0"/>
              <a:t> </a:t>
            </a:r>
            <a:r>
              <a:rPr dirty="0" err="1"/>
              <a:t>sécheresse</a:t>
            </a:r>
            <a:r>
              <a:rPr dirty="0"/>
              <a:t> </a:t>
            </a:r>
            <a:r>
              <a:rPr dirty="0" err="1"/>
              <a:t>oculaire</a:t>
            </a:r>
            <a:br>
              <a:rPr dirty="0"/>
            </a:br>
            <a:r>
              <a:rPr dirty="0"/>
              <a:t>- Diminution </a:t>
            </a:r>
            <a:r>
              <a:rPr dirty="0" err="1"/>
              <a:t>risque</a:t>
            </a:r>
            <a:r>
              <a:rPr dirty="0"/>
              <a:t> DMLA</a:t>
            </a:r>
            <a:br>
              <a:rPr dirty="0"/>
            </a:br>
            <a:r>
              <a:rPr dirty="0"/>
              <a:t>- Développement </a:t>
            </a:r>
            <a:r>
              <a:rPr dirty="0" err="1"/>
              <a:t>visuel</a:t>
            </a:r>
            <a:r>
              <a:rPr dirty="0"/>
              <a:t> enfant</a:t>
            </a:r>
          </a:p>
          <a:p>
            <a:pPr>
              <a:defRPr sz="1600">
                <a:solidFill>
                  <a:srgbClr val="00468C"/>
                </a:solidFill>
              </a:defRPr>
            </a:pPr>
            <a:r>
              <a:rPr dirty="0"/>
              <a:t>👁️ EN: Omega-3 (EPA &amp; DHA)</a:t>
            </a:r>
            <a:br>
              <a:rPr dirty="0"/>
            </a:br>
            <a:r>
              <a:rPr dirty="0"/>
              <a:t>- Retinal membrane fluidity</a:t>
            </a:r>
            <a:br>
              <a:rPr dirty="0"/>
            </a:br>
            <a:r>
              <a:rPr dirty="0"/>
              <a:t>- Reduce dry eye syndrome</a:t>
            </a:r>
            <a:br>
              <a:rPr dirty="0"/>
            </a:br>
            <a:r>
              <a:rPr dirty="0"/>
              <a:t>- Lower AMD risk</a:t>
            </a:r>
            <a:br>
              <a:rPr dirty="0"/>
            </a:br>
            <a:r>
              <a:rPr dirty="0"/>
              <a:t>- Essential for child visual development</a:t>
            </a:r>
          </a:p>
        </p:txBody>
      </p:sp>
      <p:sp>
        <p:nvSpPr>
          <p:cNvPr id="4" name="TextBox 3"/>
          <p:cNvSpPr txBox="1"/>
          <p:nvPr/>
        </p:nvSpPr>
        <p:spPr>
          <a:xfrm>
            <a:off x="4572000" y="1896505"/>
            <a:ext cx="2856872" cy="2831544"/>
          </a:xfrm>
          <a:prstGeom prst="rect">
            <a:avLst/>
          </a:prstGeom>
          <a:noFill/>
        </p:spPr>
        <p:txBody>
          <a:bodyPr wrap="none">
            <a:spAutoFit/>
          </a:bodyPr>
          <a:lstStyle/>
          <a:p>
            <a:endParaRPr lang="fr-FR" dirty="0"/>
          </a:p>
          <a:p>
            <a:pPr>
              <a:defRPr sz="1600">
                <a:solidFill>
                  <a:srgbClr val="006400"/>
                </a:solidFill>
              </a:defRPr>
            </a:pPr>
            <a:r>
              <a:rPr lang="fr-FR" dirty="0"/>
              <a:t>🌻 FR : Oméga-6 (GLA)</a:t>
            </a:r>
            <a:br>
              <a:rPr lang="fr-FR" dirty="0"/>
            </a:br>
            <a:r>
              <a:rPr lang="fr-FR" dirty="0"/>
              <a:t>- Barrière protectrice cornée</a:t>
            </a:r>
            <a:br>
              <a:rPr lang="fr-FR" dirty="0"/>
            </a:br>
            <a:r>
              <a:rPr lang="fr-FR" dirty="0"/>
              <a:t>- Régulation inflammation</a:t>
            </a:r>
            <a:br>
              <a:rPr lang="fr-FR" dirty="0"/>
            </a:br>
            <a:r>
              <a:rPr lang="fr-FR" dirty="0"/>
              <a:t>- Cicatrisation oculaire</a:t>
            </a:r>
            <a:br>
              <a:rPr lang="fr-FR" dirty="0"/>
            </a:br>
            <a:r>
              <a:rPr lang="fr-FR" dirty="0"/>
              <a:t>- Sécrétions lacrymales</a:t>
            </a:r>
          </a:p>
          <a:p>
            <a:pPr>
              <a:defRPr sz="1600">
                <a:solidFill>
                  <a:srgbClr val="006400"/>
                </a:solidFill>
              </a:defRPr>
            </a:pPr>
            <a:r>
              <a:rPr lang="en-US" dirty="0"/>
              <a:t>🌻 EN: Omega-6 (GLA)</a:t>
            </a:r>
            <a:br>
              <a:rPr lang="en-US" dirty="0"/>
            </a:br>
            <a:r>
              <a:rPr lang="en-US" dirty="0"/>
              <a:t>- Corneal protective barrier</a:t>
            </a:r>
            <a:br>
              <a:rPr lang="en-US" dirty="0"/>
            </a:br>
            <a:r>
              <a:rPr lang="en-US" dirty="0"/>
              <a:t>- Inflammation regulation</a:t>
            </a:r>
            <a:br>
              <a:rPr lang="en-US" dirty="0"/>
            </a:br>
            <a:r>
              <a:rPr lang="en-US" dirty="0"/>
              <a:t>- Ocular healing</a:t>
            </a:r>
            <a:br>
              <a:rPr lang="en-US" dirty="0"/>
            </a:br>
            <a:r>
              <a:rPr lang="en-US" dirty="0"/>
              <a:t>- Tear secretion quality</a:t>
            </a:r>
          </a:p>
        </p:txBody>
      </p:sp>
      <p:sp>
        <p:nvSpPr>
          <p:cNvPr id="5" name="TextBox 4"/>
          <p:cNvSpPr txBox="1"/>
          <p:nvPr/>
        </p:nvSpPr>
        <p:spPr>
          <a:xfrm>
            <a:off x="1070976" y="5242362"/>
            <a:ext cx="8229600" cy="914400"/>
          </a:xfrm>
          <a:prstGeom prst="rect">
            <a:avLst/>
          </a:prstGeom>
          <a:noFill/>
        </p:spPr>
        <p:txBody>
          <a:bodyPr wrap="none">
            <a:spAutoFit/>
          </a:bodyPr>
          <a:lstStyle/>
          <a:p>
            <a:endParaRPr lang="fr-FR"/>
          </a:p>
          <a:p>
            <a:pPr>
              <a:defRPr sz="1800" b="1">
                <a:solidFill>
                  <a:srgbClr val="C83200"/>
                </a:solidFill>
              </a:defRPr>
            </a:pPr>
            <a:r>
              <a:rPr lang="fr-FR"/>
              <a:t>⚖️ FR : Équilibre idéal Oméga-6 / Oméga-3 ≈ 4:1</a:t>
            </a:r>
            <a:br>
              <a:rPr lang="fr-FR"/>
            </a:br>
            <a:r>
              <a:rPr lang="fr-FR"/>
              <a:t>⚖️ EN: Ideal Omega-6 / Omega-3 ratio ≈ 4:1</a:t>
            </a: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09EA7EA7-74F5-4EE2-8E3D-1A10308259D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9144001" cy="6866467"/>
            <a:chOff x="0" y="-8467"/>
            <a:chExt cx="12192000" cy="6866467"/>
          </a:xfrm>
        </p:grpSpPr>
        <p:cxnSp>
          <p:nvCxnSpPr>
            <p:cNvPr id="9" name="Straight Connector 8">
              <a:extLst>
                <a:ext uri="{FF2B5EF4-FFF2-40B4-BE49-F238E27FC236}">
                  <a16:creationId xmlns:a16="http://schemas.microsoft.com/office/drawing/2014/main" id="{A5CE79B5-7EE4-424D-AD14-5DEFB61B85C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696C926F-F999-44BA-8D86-9EAB51D6501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1" name="Rectangle 23">
              <a:extLst>
                <a:ext uri="{FF2B5EF4-FFF2-40B4-BE49-F238E27FC236}">
                  <a16:creationId xmlns:a16="http://schemas.microsoft.com/office/drawing/2014/main" id="{248745E7-0AF0-48F9-8E58-2673FC5F4FD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12" name="Rectangle 25">
              <a:extLst>
                <a:ext uri="{FF2B5EF4-FFF2-40B4-BE49-F238E27FC236}">
                  <a16:creationId xmlns:a16="http://schemas.microsoft.com/office/drawing/2014/main" id="{9715E81A-D2E0-4431-9370-4E4A9ECA7F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13" name="Isosceles Triangle 12">
              <a:extLst>
                <a:ext uri="{FF2B5EF4-FFF2-40B4-BE49-F238E27FC236}">
                  <a16:creationId xmlns:a16="http://schemas.microsoft.com/office/drawing/2014/main" id="{CEDB37A9-282D-4DDB-85AD-B2090A8253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14" name="Rectangle 27">
              <a:extLst>
                <a:ext uri="{FF2B5EF4-FFF2-40B4-BE49-F238E27FC236}">
                  <a16:creationId xmlns:a16="http://schemas.microsoft.com/office/drawing/2014/main" id="{533D5933-7F91-4F5E-BC31-42FD0E2D8D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15" name="Rectangle 28">
              <a:extLst>
                <a:ext uri="{FF2B5EF4-FFF2-40B4-BE49-F238E27FC236}">
                  <a16:creationId xmlns:a16="http://schemas.microsoft.com/office/drawing/2014/main" id="{37ADDF68-C9BE-46EA-83DE-2C07DD8396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16" name="Rectangle 29">
              <a:extLst>
                <a:ext uri="{FF2B5EF4-FFF2-40B4-BE49-F238E27FC236}">
                  <a16:creationId xmlns:a16="http://schemas.microsoft.com/office/drawing/2014/main" id="{10D67396-BABD-48A8-A892-CCB5095FA4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17" name="Isosceles Triangle 16">
              <a:extLst>
                <a:ext uri="{FF2B5EF4-FFF2-40B4-BE49-F238E27FC236}">
                  <a16:creationId xmlns:a16="http://schemas.microsoft.com/office/drawing/2014/main" id="{626DA82A-72C2-4DF6-9CF0-0D1F6B96B5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18" name="Isosceles Triangle 17">
              <a:extLst>
                <a:ext uri="{FF2B5EF4-FFF2-40B4-BE49-F238E27FC236}">
                  <a16:creationId xmlns:a16="http://schemas.microsoft.com/office/drawing/2014/main" id="{8EE6DC63-4380-4BE0-A68A-8F01162BD1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grpSp>
      <p:sp useBgFill="1">
        <p:nvSpPr>
          <p:cNvPr id="20" name="Rectangle 19">
            <a:extLst>
              <a:ext uri="{FF2B5EF4-FFF2-40B4-BE49-F238E27FC236}">
                <a16:creationId xmlns:a16="http://schemas.microsoft.com/office/drawing/2014/main" id="{A65AC7D1-EAA9-48F5-B509-60A7F50BF7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22" name="Rectangle 21">
            <a:extLst>
              <a:ext uri="{FF2B5EF4-FFF2-40B4-BE49-F238E27FC236}">
                <a16:creationId xmlns:a16="http://schemas.microsoft.com/office/drawing/2014/main" id="{D6320AF9-619A-4175-865B-5663E1AEF4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4" name="Straight Connector 23">
            <a:extLst>
              <a:ext uri="{FF2B5EF4-FFF2-40B4-BE49-F238E27FC236}">
                <a16:creationId xmlns:a16="http://schemas.microsoft.com/office/drawing/2014/main" id="{063B6EC6-D752-4EE7-908B-F8F19E8C7FE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2965032" y="0"/>
            <a:ext cx="9144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6" name="Straight Connector 25">
            <a:extLst>
              <a:ext uri="{FF2B5EF4-FFF2-40B4-BE49-F238E27FC236}">
                <a16:creationId xmlns:a16="http://schemas.microsoft.com/office/drawing/2014/main" id="{EFECD4E8-AD3E-4228-82A2-9461958EA9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1599781" y="3681413"/>
            <a:ext cx="3572669"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28" name="Rectangle 23">
            <a:extLst>
              <a:ext uri="{FF2B5EF4-FFF2-40B4-BE49-F238E27FC236}">
                <a16:creationId xmlns:a16="http://schemas.microsoft.com/office/drawing/2014/main" id="{7E018740-5C2B-4A41-AC1A-7E68D1EC1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493473" y="-8467"/>
            <a:ext cx="2255512"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30" name="Rectangle 25">
            <a:extLst>
              <a:ext uri="{FF2B5EF4-FFF2-40B4-BE49-F238E27FC236}">
                <a16:creationId xmlns:a16="http://schemas.microsoft.com/office/drawing/2014/main" id="{166F75A4-C475-4941-8EE2-B80A06A2C1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09947" y="-8467"/>
            <a:ext cx="1941419"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32" name="Isosceles Triangle 31">
            <a:extLst>
              <a:ext uri="{FF2B5EF4-FFF2-40B4-BE49-F238E27FC236}">
                <a16:creationId xmlns:a16="http://schemas.microsoft.com/office/drawing/2014/main" id="{A032553A-72E8-4B0D-8405-FF9771C9AF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06616" y="3048000"/>
            <a:ext cx="2444750"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34" name="Rectangle 27">
            <a:extLst>
              <a:ext uri="{FF2B5EF4-FFF2-40B4-BE49-F238E27FC236}">
                <a16:creationId xmlns:a16="http://schemas.microsoft.com/office/drawing/2014/main" id="{765800AC-C3B9-498E-87BC-29FAE4C76B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608241" y="-8467"/>
            <a:ext cx="2140744"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36" name="Isosceles Triangle 35">
            <a:extLst>
              <a:ext uri="{FF2B5EF4-FFF2-40B4-BE49-F238E27FC236}">
                <a16:creationId xmlns:a16="http://schemas.microsoft.com/office/drawing/2014/main" id="{1F9D6ACB-2FF4-49F9-978A-E0D5327FC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86115" y="3589867"/>
            <a:ext cx="1362870"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2" name="Title 1"/>
          <p:cNvSpPr>
            <a:spLocks noGrp="1"/>
          </p:cNvSpPr>
          <p:nvPr>
            <p:ph type="title"/>
          </p:nvPr>
        </p:nvSpPr>
        <p:spPr>
          <a:xfrm>
            <a:off x="508000" y="609600"/>
            <a:ext cx="2882531" cy="5175624"/>
          </a:xfrm>
        </p:spPr>
        <p:txBody>
          <a:bodyPr vert="horz" lIns="91440" tIns="45720" rIns="91440" bIns="45720" rtlCol="0" anchor="ctr">
            <a:normAutofit/>
          </a:bodyPr>
          <a:lstStyle/>
          <a:p>
            <a:pPr>
              <a:defRPr sz="2800" b="1">
                <a:solidFill>
                  <a:srgbClr val="B41E1E"/>
                </a:solidFill>
              </a:defRPr>
            </a:pPr>
            <a:r>
              <a:rPr lang="en-US">
                <a:solidFill>
                  <a:schemeClr val="tx1">
                    <a:lumMod val="85000"/>
                    <a:lumOff val="15000"/>
                  </a:schemeClr>
                </a:solidFill>
              </a:rPr>
              <a:t>Vitamines antioxydantes : A, C, E et Zinc</a:t>
            </a:r>
          </a:p>
          <a:p>
            <a:r>
              <a:rPr lang="en-US">
                <a:solidFill>
                  <a:schemeClr val="tx1">
                    <a:lumMod val="85000"/>
                    <a:lumOff val="15000"/>
                  </a:schemeClr>
                </a:solidFill>
              </a:rPr>
              <a:t>Antioxidant Vitamins: A, C, E and Zinc</a:t>
            </a:r>
          </a:p>
        </p:txBody>
      </p:sp>
      <p:sp>
        <p:nvSpPr>
          <p:cNvPr id="38" name="Freeform: Shape 37">
            <a:extLst>
              <a:ext uri="{FF2B5EF4-FFF2-40B4-BE49-F238E27FC236}">
                <a16:creationId xmlns:a16="http://schemas.microsoft.com/office/drawing/2014/main" id="{142BFA2A-77A0-4F60-A32A-685681C848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11615" y="-8467"/>
            <a:ext cx="5332385" cy="6866467"/>
          </a:xfrm>
          <a:custGeom>
            <a:avLst/>
            <a:gdLst>
              <a:gd name="connsiteX0" fmla="*/ 0 w 7109846"/>
              <a:gd name="connsiteY0" fmla="*/ 0 h 6866467"/>
              <a:gd name="connsiteX1" fmla="*/ 1249825 w 7109846"/>
              <a:gd name="connsiteY1" fmla="*/ 0 h 6866467"/>
              <a:gd name="connsiteX2" fmla="*/ 1249825 w 7109846"/>
              <a:gd name="connsiteY2" fmla="*/ 8467 h 6866467"/>
              <a:gd name="connsiteX3" fmla="*/ 7109846 w 7109846"/>
              <a:gd name="connsiteY3" fmla="*/ 8467 h 6866467"/>
              <a:gd name="connsiteX4" fmla="*/ 7109846 w 7109846"/>
              <a:gd name="connsiteY4" fmla="*/ 6866467 h 6866467"/>
              <a:gd name="connsiteX5" fmla="*/ 1249825 w 7109846"/>
              <a:gd name="connsiteY5" fmla="*/ 6866467 h 6866467"/>
              <a:gd name="connsiteX6" fmla="*/ 1109382 w 7109846"/>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09846" h="6866467">
                <a:moveTo>
                  <a:pt x="0" y="0"/>
                </a:moveTo>
                <a:lnTo>
                  <a:pt x="1249825" y="0"/>
                </a:lnTo>
                <a:lnTo>
                  <a:pt x="1249825" y="8467"/>
                </a:lnTo>
                <a:lnTo>
                  <a:pt x="7109846" y="8467"/>
                </a:lnTo>
                <a:lnTo>
                  <a:pt x="7109846" y="6866467"/>
                </a:lnTo>
                <a:lnTo>
                  <a:pt x="1249825" y="6866467"/>
                </a:lnTo>
                <a:lnTo>
                  <a:pt x="1109382" y="6866467"/>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TextBox 2"/>
          <p:cNvSpPr txBox="1"/>
          <p:nvPr/>
        </p:nvSpPr>
        <p:spPr>
          <a:xfrm>
            <a:off x="4587063" y="609601"/>
            <a:ext cx="4133472" cy="5175624"/>
          </a:xfrm>
          <a:prstGeom prst="rect">
            <a:avLst/>
          </a:prstGeom>
        </p:spPr>
        <p:txBody>
          <a:bodyPr vert="horz" lIns="91440" tIns="45720" rIns="91440" bIns="45720" rtlCol="0" anchor="ctr">
            <a:normAutofit/>
          </a:bodyPr>
          <a:lstStyle/>
          <a:p>
            <a:pPr>
              <a:spcBef>
                <a:spcPts val="1000"/>
              </a:spcBef>
              <a:buClr>
                <a:schemeClr val="accent1"/>
              </a:buClr>
              <a:buSzPct val="80000"/>
              <a:buFont typeface="Wingdings 3" charset="2"/>
              <a:buChar char=""/>
            </a:pPr>
            <a:endParaRPr lang="en-US">
              <a:solidFill>
                <a:srgbClr val="FFFFFF"/>
              </a:solidFill>
            </a:endParaRPr>
          </a:p>
          <a:p>
            <a:pPr>
              <a:spcBef>
                <a:spcPts val="1000"/>
              </a:spcBef>
              <a:buClr>
                <a:schemeClr val="accent1"/>
              </a:buClr>
              <a:buSzPct val="80000"/>
              <a:buFont typeface="Wingdings 3" charset="2"/>
              <a:buChar char=""/>
              <a:defRPr sz="1800">
                <a:solidFill>
                  <a:srgbClr val="000000"/>
                </a:solidFill>
              </a:defRPr>
            </a:pPr>
            <a:r>
              <a:rPr lang="en-US">
                <a:solidFill>
                  <a:srgbClr val="FFFFFF"/>
                </a:solidFill>
              </a:rPr>
              <a:t>🍊 FR : Protègent la rétine du stress oxydatif</a:t>
            </a:r>
            <a:br>
              <a:rPr lang="en-US">
                <a:solidFill>
                  <a:srgbClr val="FFFFFF"/>
                </a:solidFill>
              </a:rPr>
            </a:br>
            <a:r>
              <a:rPr lang="en-US">
                <a:solidFill>
                  <a:srgbClr val="FFFFFF"/>
                </a:solidFill>
              </a:rPr>
              <a:t>- Prévention vieillissement oculaire</a:t>
            </a:r>
            <a:br>
              <a:rPr lang="en-US">
                <a:solidFill>
                  <a:srgbClr val="FFFFFF"/>
                </a:solidFill>
              </a:rPr>
            </a:br>
            <a:r>
              <a:rPr lang="en-US">
                <a:solidFill>
                  <a:srgbClr val="FFFFFF"/>
                </a:solidFill>
              </a:rPr>
              <a:t>- Réduction risque cataracte et DMLA</a:t>
            </a:r>
            <a:br>
              <a:rPr lang="en-US">
                <a:solidFill>
                  <a:srgbClr val="FFFFFF"/>
                </a:solidFill>
              </a:rPr>
            </a:br>
            <a:r>
              <a:rPr lang="en-US">
                <a:solidFill>
                  <a:srgbClr val="FFFFFF"/>
                </a:solidFill>
              </a:rPr>
              <a:t>- Sources : agrumes, légumes verts, noix</a:t>
            </a:r>
          </a:p>
          <a:p>
            <a:pPr>
              <a:spcBef>
                <a:spcPts val="1000"/>
              </a:spcBef>
              <a:buClr>
                <a:schemeClr val="accent1"/>
              </a:buClr>
              <a:buSzPct val="80000"/>
              <a:buFont typeface="Wingdings 3" charset="2"/>
              <a:buChar char=""/>
              <a:defRPr sz="1800">
                <a:solidFill>
                  <a:srgbClr val="3C3C3C"/>
                </a:solidFill>
              </a:defRPr>
            </a:pPr>
            <a:endParaRPr lang="en-US">
              <a:solidFill>
                <a:srgbClr val="FFFFFF"/>
              </a:solidFill>
            </a:endParaRPr>
          </a:p>
          <a:p>
            <a:pPr>
              <a:spcBef>
                <a:spcPts val="1000"/>
              </a:spcBef>
              <a:buClr>
                <a:schemeClr val="accent1"/>
              </a:buClr>
              <a:buSzPct val="80000"/>
              <a:buFont typeface="Wingdings 3" charset="2"/>
              <a:buChar char=""/>
              <a:defRPr sz="1800">
                <a:solidFill>
                  <a:srgbClr val="3C3C3C"/>
                </a:solidFill>
              </a:defRPr>
            </a:pPr>
            <a:r>
              <a:rPr lang="en-US">
                <a:solidFill>
                  <a:srgbClr val="FFFFFF"/>
                </a:solidFill>
              </a:rPr>
              <a:t>🍊 EN: Protect retina from oxidative stress</a:t>
            </a:r>
            <a:br>
              <a:rPr lang="en-US">
                <a:solidFill>
                  <a:srgbClr val="FFFFFF"/>
                </a:solidFill>
              </a:rPr>
            </a:br>
            <a:r>
              <a:rPr lang="en-US">
                <a:solidFill>
                  <a:srgbClr val="FFFFFF"/>
                </a:solidFill>
              </a:rPr>
              <a:t>- Prevent ocular aging</a:t>
            </a:r>
            <a:br>
              <a:rPr lang="en-US">
                <a:solidFill>
                  <a:srgbClr val="FFFFFF"/>
                </a:solidFill>
              </a:rPr>
            </a:br>
            <a:r>
              <a:rPr lang="en-US">
                <a:solidFill>
                  <a:srgbClr val="FFFFFF"/>
                </a:solidFill>
              </a:rPr>
              <a:t>- Reduce risk of cataract and AMD</a:t>
            </a:r>
            <a:br>
              <a:rPr lang="en-US">
                <a:solidFill>
                  <a:srgbClr val="FFFFFF"/>
                </a:solidFill>
              </a:rPr>
            </a:br>
            <a:r>
              <a:rPr lang="en-US">
                <a:solidFill>
                  <a:srgbClr val="FFFFFF"/>
                </a:solidFill>
              </a:rPr>
              <a:t>- Sources: citrus fruits, green vegetables, nuts</a:t>
            </a:r>
          </a:p>
        </p:txBody>
      </p:sp>
    </p:spTree>
  </p:cSld>
  <p:clrMapOvr>
    <a:overrideClrMapping bg1="dk1" tx1="lt1" bg2="dk2" tx2="lt2" accent1="accent1" accent2="accent2" accent3="accent3" accent4="accent4" accent5="accent5" accent6="accent6" hlink="hlink" folHlink="folHlink"/>
  </p:clrMapOvr>
  <p:transition spd="slow">
    <p:wheel spokes="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7DFD128-1F98-96F2-C773-9A2F24F3640E}"/>
              </a:ext>
            </a:extLst>
          </p:cNvPr>
          <p:cNvSpPr>
            <a:spLocks noGrp="1"/>
          </p:cNvSpPr>
          <p:nvPr>
            <p:ph type="title"/>
          </p:nvPr>
        </p:nvSpPr>
        <p:spPr>
          <a:xfrm>
            <a:off x="546969" y="509392"/>
            <a:ext cx="6347714" cy="586636"/>
          </a:xfrm>
        </p:spPr>
        <p:txBody>
          <a:bodyPr>
            <a:normAutofit fontScale="90000"/>
          </a:bodyPr>
          <a:lstStyle/>
          <a:p>
            <a:r>
              <a:rPr lang="fr-FR" dirty="0"/>
              <a:t>ROLE DE LA ZEAXANTHINE</a:t>
            </a:r>
          </a:p>
        </p:txBody>
      </p:sp>
      <p:sp>
        <p:nvSpPr>
          <p:cNvPr id="16" name="ZoneTexte 15">
            <a:extLst>
              <a:ext uri="{FF2B5EF4-FFF2-40B4-BE49-F238E27FC236}">
                <a16:creationId xmlns:a16="http://schemas.microsoft.com/office/drawing/2014/main" id="{87096742-AEB8-13A1-93B6-3238DF666B10}"/>
              </a:ext>
            </a:extLst>
          </p:cNvPr>
          <p:cNvSpPr txBox="1"/>
          <p:nvPr/>
        </p:nvSpPr>
        <p:spPr>
          <a:xfrm>
            <a:off x="258869" y="1183708"/>
            <a:ext cx="7444637" cy="5324535"/>
          </a:xfrm>
          <a:prstGeom prst="rect">
            <a:avLst/>
          </a:prstGeom>
          <a:noFill/>
        </p:spPr>
        <p:txBody>
          <a:bodyPr wrap="square" rtlCol="0">
            <a:spAutoFit/>
          </a:bodyPr>
          <a:lstStyle/>
          <a:p>
            <a:r>
              <a:rPr lang="fr-FR" b="1" dirty="0"/>
              <a:t>🌿 </a:t>
            </a:r>
            <a:r>
              <a:rPr lang="fr-FR" b="1" dirty="0" err="1"/>
              <a:t>Zéaxanthine</a:t>
            </a:r>
            <a:r>
              <a:rPr lang="fr-FR" b="1" dirty="0"/>
              <a:t> : rôle dans la prévention des maladies oculaires</a:t>
            </a:r>
          </a:p>
          <a:p>
            <a:r>
              <a:rPr lang="fr-FR" b="1" dirty="0"/>
              <a:t>1. Qu’est-ce que la </a:t>
            </a:r>
            <a:r>
              <a:rPr lang="fr-FR" b="1" dirty="0" err="1"/>
              <a:t>zéaxanthine</a:t>
            </a:r>
            <a:r>
              <a:rPr lang="fr-FR" b="1" dirty="0"/>
              <a:t> ?</a:t>
            </a:r>
          </a:p>
          <a:p>
            <a:r>
              <a:rPr lang="fr-FR" sz="1450" dirty="0"/>
              <a:t>C’est un </a:t>
            </a:r>
            <a:r>
              <a:rPr lang="fr-FR" sz="1450" b="1" dirty="0"/>
              <a:t>caroténoïde</a:t>
            </a:r>
            <a:r>
              <a:rPr lang="fr-FR" sz="1450" dirty="0"/>
              <a:t> (pigment naturel jaune-orange) de la famille des xanthophylles.</a:t>
            </a:r>
          </a:p>
          <a:p>
            <a:r>
              <a:rPr lang="fr-FR" sz="1450" dirty="0"/>
              <a:t>On la retrouve surtout dans la </a:t>
            </a:r>
            <a:r>
              <a:rPr lang="fr-FR" sz="1450" b="1" dirty="0"/>
              <a:t>macula</a:t>
            </a:r>
            <a:r>
              <a:rPr lang="fr-FR" sz="1450" dirty="0"/>
              <a:t> de la rétine, zone centrale responsable de la vision fine.</a:t>
            </a:r>
          </a:p>
          <a:p>
            <a:r>
              <a:rPr lang="fr-FR" sz="1450" dirty="0"/>
              <a:t>Avec la </a:t>
            </a:r>
            <a:r>
              <a:rPr lang="fr-FR" sz="1450" b="1" dirty="0"/>
              <a:t>lutéine</a:t>
            </a:r>
            <a:r>
              <a:rPr lang="fr-FR" sz="1450" dirty="0"/>
              <a:t>, elle forme le </a:t>
            </a:r>
            <a:r>
              <a:rPr lang="fr-FR" sz="1450" b="1" dirty="0"/>
              <a:t>pigment maculaire</a:t>
            </a:r>
            <a:r>
              <a:rPr lang="fr-FR" sz="1450" dirty="0"/>
              <a:t>, véritable filtre protecteur des yeux.</a:t>
            </a:r>
          </a:p>
          <a:p>
            <a:br>
              <a:rPr lang="fr-FR" dirty="0"/>
            </a:br>
            <a:endParaRPr lang="fr-FR" dirty="0"/>
          </a:p>
          <a:p>
            <a:r>
              <a:rPr lang="fr-FR" sz="1400" b="1" dirty="0"/>
              <a:t>2. Rôles protecteurs majeurs</a:t>
            </a:r>
          </a:p>
          <a:p>
            <a:r>
              <a:rPr lang="fr-FR" sz="1400" dirty="0"/>
              <a:t>🔹 </a:t>
            </a:r>
            <a:r>
              <a:rPr lang="fr-FR" sz="1400" b="1" dirty="0"/>
              <a:t>Filtre de la lumière bleue</a:t>
            </a:r>
            <a:endParaRPr lang="fr-FR" sz="1400" dirty="0"/>
          </a:p>
          <a:p>
            <a:r>
              <a:rPr lang="fr-FR" sz="1400" dirty="0"/>
              <a:t>Absorbe la lumière bleue à haute énergie, réduisant le stress oxydatif et les lésions photochimiques de la rétine.</a:t>
            </a:r>
          </a:p>
          <a:p>
            <a:r>
              <a:rPr lang="fr-FR" sz="1400" dirty="0"/>
              <a:t>🔹 </a:t>
            </a:r>
            <a:r>
              <a:rPr lang="fr-FR" sz="1400" b="1" dirty="0"/>
              <a:t>Antioxydant puissant</a:t>
            </a:r>
            <a:endParaRPr lang="fr-FR" sz="1400" dirty="0"/>
          </a:p>
          <a:p>
            <a:r>
              <a:rPr lang="fr-FR" sz="1400" dirty="0"/>
              <a:t>Neutralise les radicaux libres générés par la lumière et le métabolisme cellulaire.</a:t>
            </a:r>
          </a:p>
          <a:p>
            <a:r>
              <a:rPr lang="fr-FR" sz="1400" dirty="0"/>
              <a:t>Protège les membranes riches en acides gras polyinsaturés des photorécepteurs.</a:t>
            </a:r>
          </a:p>
          <a:p>
            <a:r>
              <a:rPr lang="fr-FR" sz="1400" dirty="0"/>
              <a:t>🔹 </a:t>
            </a:r>
            <a:r>
              <a:rPr lang="fr-FR" sz="1400" b="1" dirty="0"/>
              <a:t>Prévention des maladies dégénératives</a:t>
            </a:r>
            <a:endParaRPr lang="fr-FR" sz="1400" dirty="0"/>
          </a:p>
          <a:p>
            <a:r>
              <a:rPr lang="fr-FR" sz="1400" b="1" dirty="0"/>
              <a:t>DMLA (dégénérescence maculaire liée à l’âge)</a:t>
            </a:r>
            <a:r>
              <a:rPr lang="fr-FR" sz="1400" dirty="0"/>
              <a:t> : études (AREDS2, Harvard, etc.) montrent que la </a:t>
            </a:r>
            <a:r>
              <a:rPr lang="fr-FR" sz="1400" dirty="0" err="1"/>
              <a:t>zéaxanthine</a:t>
            </a:r>
            <a:r>
              <a:rPr lang="fr-FR" sz="1400" dirty="0"/>
              <a:t>, avec la lutéine, réduit le risque de progression.</a:t>
            </a:r>
          </a:p>
          <a:p>
            <a:r>
              <a:rPr lang="fr-FR" sz="1400" b="1" dirty="0"/>
              <a:t>Cataracte</a:t>
            </a:r>
            <a:r>
              <a:rPr lang="fr-FR" sz="1400" dirty="0"/>
              <a:t> : ralentit l’opacification du cristallin en limitant l’oxydation.</a:t>
            </a:r>
          </a:p>
          <a:p>
            <a:r>
              <a:rPr lang="fr-FR" sz="1400" b="1" dirty="0"/>
              <a:t>Fatigue visuelle &amp; sensibilité à l’éblouissement</a:t>
            </a:r>
            <a:r>
              <a:rPr lang="fr-FR" sz="1400" dirty="0"/>
              <a:t> : améliore la tolérance à la lumière et la récupération après exposition.</a:t>
            </a:r>
          </a:p>
          <a:p>
            <a:br>
              <a:rPr lang="fr-FR" sz="1400" dirty="0"/>
            </a:br>
            <a:endParaRPr lang="fr-FR" sz="1400" dirty="0"/>
          </a:p>
        </p:txBody>
      </p:sp>
    </p:spTree>
    <p:extLst>
      <p:ext uri="{BB962C8B-B14F-4D97-AF65-F5344CB8AC3E}">
        <p14:creationId xmlns:p14="http://schemas.microsoft.com/office/powerpoint/2010/main" val="34386057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EE88C40-1F38-8B41-17CE-1D2C17FD7F37}"/>
              </a:ext>
            </a:extLst>
          </p:cNvPr>
          <p:cNvSpPr>
            <a:spLocks noGrp="1"/>
          </p:cNvSpPr>
          <p:nvPr>
            <p:ph type="title"/>
          </p:nvPr>
        </p:nvSpPr>
        <p:spPr/>
        <p:txBody>
          <a:bodyPr/>
          <a:lstStyle/>
          <a:p>
            <a:endParaRPr lang="fr-FR"/>
          </a:p>
        </p:txBody>
      </p:sp>
      <p:sp>
        <p:nvSpPr>
          <p:cNvPr id="3" name="ZoneTexte 2">
            <a:extLst>
              <a:ext uri="{FF2B5EF4-FFF2-40B4-BE49-F238E27FC236}">
                <a16:creationId xmlns:a16="http://schemas.microsoft.com/office/drawing/2014/main" id="{1092069E-4D7D-48D6-0B00-F93833E1AC53}"/>
              </a:ext>
            </a:extLst>
          </p:cNvPr>
          <p:cNvSpPr txBox="1"/>
          <p:nvPr/>
        </p:nvSpPr>
        <p:spPr>
          <a:xfrm flipH="1">
            <a:off x="415235" y="1741118"/>
            <a:ext cx="7137959" cy="4524315"/>
          </a:xfrm>
          <a:prstGeom prst="rect">
            <a:avLst/>
          </a:prstGeom>
          <a:noFill/>
        </p:spPr>
        <p:txBody>
          <a:bodyPr wrap="square" rtlCol="0">
            <a:spAutoFit/>
          </a:bodyPr>
          <a:lstStyle/>
          <a:p>
            <a:r>
              <a:rPr lang="fr-FR" sz="1600" b="1" dirty="0"/>
              <a:t>3. Sources alimentaires</a:t>
            </a:r>
          </a:p>
          <a:p>
            <a:r>
              <a:rPr lang="fr-FR" sz="1600" b="1" dirty="0"/>
              <a:t>Maïs</a:t>
            </a:r>
            <a:r>
              <a:rPr lang="fr-FR" sz="1600" dirty="0"/>
              <a:t>, </a:t>
            </a:r>
            <a:r>
              <a:rPr lang="fr-FR" sz="1600" b="1" dirty="0"/>
              <a:t>poivron jaune/orange</a:t>
            </a:r>
            <a:r>
              <a:rPr lang="fr-FR" sz="1600" dirty="0"/>
              <a:t>, </a:t>
            </a:r>
            <a:r>
              <a:rPr lang="fr-FR" sz="1600" b="1" dirty="0"/>
              <a:t>jaune d’œuf</a:t>
            </a:r>
            <a:r>
              <a:rPr lang="fr-FR" sz="1600" dirty="0"/>
              <a:t> (très biodisponible),</a:t>
            </a:r>
          </a:p>
          <a:p>
            <a:r>
              <a:rPr lang="fr-FR" sz="1600" dirty="0"/>
              <a:t>Certains légumes verts (épinards, chou </a:t>
            </a:r>
            <a:r>
              <a:rPr lang="fr-FR" sz="1600" dirty="0" err="1"/>
              <a:t>kale</a:t>
            </a:r>
            <a:r>
              <a:rPr lang="fr-FR" sz="1600" dirty="0"/>
              <a:t>),</a:t>
            </a:r>
          </a:p>
          <a:p>
            <a:r>
              <a:rPr lang="fr-FR" sz="1600" dirty="0"/>
              <a:t>Fruits tropicaux (goji, papaye).</a:t>
            </a:r>
          </a:p>
          <a:p>
            <a:r>
              <a:rPr lang="fr-FR" sz="1600" dirty="0"/>
              <a:t>💡 NB : La cuisson douce et la présence de lipides (huile d’olive, avocat) augmentent son absorption.</a:t>
            </a:r>
          </a:p>
          <a:p>
            <a:br>
              <a:rPr lang="fr-FR" sz="1600" dirty="0"/>
            </a:br>
            <a:endParaRPr lang="fr-FR" sz="1600" dirty="0"/>
          </a:p>
          <a:p>
            <a:r>
              <a:rPr lang="fr-FR" sz="1600" b="1" dirty="0"/>
              <a:t>4. Intérêt pratique pour la diététique des yeux</a:t>
            </a:r>
          </a:p>
          <a:p>
            <a:r>
              <a:rPr lang="fr-FR" sz="1600" dirty="0"/>
              <a:t>Constitue un pilier de la </a:t>
            </a:r>
            <a:r>
              <a:rPr lang="fr-FR" sz="1600" b="1" dirty="0"/>
              <a:t>nutrition protectrice</a:t>
            </a:r>
            <a:r>
              <a:rPr lang="fr-FR" sz="1600" dirty="0"/>
              <a:t> de la macula.</a:t>
            </a:r>
          </a:p>
          <a:p>
            <a:r>
              <a:rPr lang="fr-FR" sz="1600" dirty="0"/>
              <a:t>Peut être conseillée en prévention chez les patients à risque de DMLA ou très exposés à la lumière bleue (travail sur écrans, environnement ensoleillé).</a:t>
            </a:r>
          </a:p>
          <a:p>
            <a:br>
              <a:rPr lang="fr-FR" sz="1600" dirty="0"/>
            </a:br>
            <a:endParaRPr lang="fr-FR" sz="1600" dirty="0"/>
          </a:p>
          <a:p>
            <a:r>
              <a:rPr lang="fr-FR" sz="1600" dirty="0"/>
              <a:t>👉 La </a:t>
            </a:r>
            <a:r>
              <a:rPr lang="fr-FR" sz="1600" dirty="0" err="1"/>
              <a:t>zéaxanthine</a:t>
            </a:r>
            <a:r>
              <a:rPr lang="fr-FR" sz="1600" dirty="0"/>
              <a:t>, avec la lutéine, est donc une </a:t>
            </a:r>
            <a:r>
              <a:rPr lang="fr-FR" sz="1600" b="1" dirty="0"/>
              <a:t>« crème solaire interne » de la rétine</a:t>
            </a:r>
            <a:r>
              <a:rPr lang="fr-FR" sz="1600" dirty="0"/>
              <a:t>, essentielle dans toute stratégie de prévention visuelle intégrative</a:t>
            </a:r>
          </a:p>
        </p:txBody>
      </p:sp>
    </p:spTree>
    <p:extLst>
      <p:ext uri="{BB962C8B-B14F-4D97-AF65-F5344CB8AC3E}">
        <p14:creationId xmlns:p14="http://schemas.microsoft.com/office/powerpoint/2010/main" val="32580821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Rectangle 3">
            <a:extLst>
              <a:ext uri="{FF2B5EF4-FFF2-40B4-BE49-F238E27FC236}">
                <a16:creationId xmlns:a16="http://schemas.microsoft.com/office/drawing/2014/main" id="{70B4C56E-866E-E3A2-4C8C-471C80484E4F}"/>
              </a:ext>
            </a:extLst>
          </p:cNvPr>
          <p:cNvSpPr>
            <a:spLocks noChangeArrowheads="1"/>
          </p:cNvSpPr>
          <p:nvPr/>
        </p:nvSpPr>
        <p:spPr bwMode="auto">
          <a:xfrm>
            <a:off x="628649" y="1830161"/>
            <a:ext cx="7886701" cy="41549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400" b="1"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400" b="1" i="0" u="none" strike="noStrike" cap="none" normalizeH="0" baseline="0" dirty="0">
                <a:ln>
                  <a:noFill/>
                </a:ln>
                <a:solidFill>
                  <a:schemeClr val="tx1"/>
                </a:solidFill>
                <a:effectLst/>
                <a:latin typeface="Arial" panose="020B0604020202020204" pitchFamily="34" charset="0"/>
              </a:rPr>
              <a:t>Introduction proposée</a:t>
            </a: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400" b="0" i="0" u="none" strike="noStrike" cap="none" normalizeH="0" baseline="0" dirty="0">
                <a:ln>
                  <a:noFill/>
                </a:ln>
                <a:solidFill>
                  <a:schemeClr val="tx1"/>
                </a:solidFill>
                <a:effectLst/>
                <a:latin typeface="Arial" panose="020B0604020202020204" pitchFamily="34" charset="0"/>
              </a:rPr>
              <a:t>Bonjour à toutes et à tous,</a:t>
            </a:r>
            <a:endParaRPr kumimoji="0" lang="fr-FR" altLang="fr-FR"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800" b="0" i="0" u="none" strike="noStrike" cap="none" normalizeH="0" baseline="0" dirty="0">
                <a:ln>
                  <a:noFill/>
                </a:ln>
                <a:solidFill>
                  <a:schemeClr val="tx1"/>
                </a:solidFill>
                <a:effectLst/>
                <a:latin typeface="Arial" panose="020B0604020202020204" pitchFamily="34" charset="0"/>
              </a:rPr>
              <a:t>Je suis ophtalmologiste, et dans ma pratique quotidienne je réalise une</a:t>
            </a:r>
            <a:r>
              <a:rPr lang="fr-FR" altLang="fr-FR" dirty="0">
                <a:latin typeface="Arial" panose="020B0604020202020204" pitchFamily="34" charset="0"/>
              </a:rPr>
              <a:t> médecine et une</a:t>
            </a:r>
            <a:r>
              <a:rPr kumimoji="0" lang="fr-FR" altLang="fr-FR" sz="1800" b="0" i="0" u="none" strike="noStrike" cap="none" normalizeH="0" baseline="0" dirty="0">
                <a:ln>
                  <a:noFill/>
                </a:ln>
                <a:solidFill>
                  <a:schemeClr val="tx1"/>
                </a:solidFill>
                <a:effectLst/>
                <a:latin typeface="Arial" panose="020B0604020202020204" pitchFamily="34" charset="0"/>
              </a:rPr>
              <a:t> chirurgie tout à fait conventionnelle. Mais depuis toujours, je me suis intéressé à ce qui pouvait compléter cette approche classique. J’ai intégré dans ma pratique différentes méthodes issues des médecines complémentaires et intégratives, ainsi que des stratégies que l’on appelle aujourd’hui </a:t>
            </a:r>
            <a:r>
              <a:rPr kumimoji="0" lang="fr-FR" altLang="fr-FR" sz="1800" b="0" i="1" u="none" strike="noStrike" cap="none" normalizeH="0" baseline="0" dirty="0" err="1">
                <a:ln>
                  <a:noFill/>
                </a:ln>
                <a:solidFill>
                  <a:schemeClr val="tx1"/>
                </a:solidFill>
                <a:effectLst/>
                <a:latin typeface="Arial" panose="020B0604020202020204" pitchFamily="34" charset="0"/>
              </a:rPr>
              <a:t>biohacking</a:t>
            </a:r>
            <a:r>
              <a:rPr kumimoji="0" lang="fr-FR" altLang="fr-FR" sz="1800" b="0" i="0" u="none" strike="noStrike" cap="none" normalizeH="0" baseline="0" dirty="0">
                <a:ln>
                  <a:noFill/>
                </a:ln>
                <a:solidFill>
                  <a:schemeClr val="tx1"/>
                </a:solidFill>
                <a:effectLst/>
                <a:latin typeface="Arial" panose="020B0604020202020204" pitchFamily="34" charset="0"/>
              </a:rPr>
              <a:t> — même si, à l’époque, nous ne mettions pas encore ce mot dessus.</a:t>
            </a: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800" b="0" i="0" u="none" strike="noStrike" cap="none" normalizeH="0" baseline="0" dirty="0">
                <a:ln>
                  <a:noFill/>
                </a:ln>
                <a:solidFill>
                  <a:schemeClr val="tx1"/>
                </a:solidFill>
                <a:effectLst/>
                <a:latin typeface="Arial" panose="020B0604020202020204" pitchFamily="34" charset="0"/>
              </a:rPr>
              <a:t>Au fil du temps, j’ai expérimenté et adapté ces outils, que ce soit dans la prévention, l’accompagnement de mes patients ou encore dans l’optimisation de la santé visuelle au sens large. Aujourd’hui, je vais partager avec vous des exemples concrets de ce que j’utilise en pratique courante. Ce sont des approches simples, accessibles, qui peuvent vous être utiles aussi bien pour votre santé personnelle que dans votre pratique professionnelle.</a:t>
            </a:r>
          </a:p>
        </p:txBody>
      </p:sp>
    </p:spTree>
    <p:extLst>
      <p:ext uri="{BB962C8B-B14F-4D97-AF65-F5344CB8AC3E}">
        <p14:creationId xmlns:p14="http://schemas.microsoft.com/office/powerpoint/2010/main" val="85341946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250">
        <p15:prstTrans prst="origami"/>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D920209C-E85B-4D6F-A56F-724F5ADA811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9144001" cy="6866467"/>
            <a:chOff x="0" y="-8467"/>
            <a:chExt cx="12192000" cy="6866467"/>
          </a:xfrm>
        </p:grpSpPr>
        <p:cxnSp>
          <p:nvCxnSpPr>
            <p:cNvPr id="10" name="Straight Connector 9">
              <a:extLst>
                <a:ext uri="{FF2B5EF4-FFF2-40B4-BE49-F238E27FC236}">
                  <a16:creationId xmlns:a16="http://schemas.microsoft.com/office/drawing/2014/main" id="{9125522E-1DFD-4F78-912B-B922A2D39DA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FDA72C10-FE9D-49B3-80CB-A7EE8BCB38F9}"/>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6E7DF470-1055-45E4-AB9D-11E42EC538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13" name="Rectangle 25">
              <a:extLst>
                <a:ext uri="{FF2B5EF4-FFF2-40B4-BE49-F238E27FC236}">
                  <a16:creationId xmlns:a16="http://schemas.microsoft.com/office/drawing/2014/main" id="{6AA35CFF-3837-4B7F-B875-718AC2E14EE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14" name="Isosceles Triangle 13">
              <a:extLst>
                <a:ext uri="{FF2B5EF4-FFF2-40B4-BE49-F238E27FC236}">
                  <a16:creationId xmlns:a16="http://schemas.microsoft.com/office/drawing/2014/main" id="{62F41804-A347-47E3-8BD8-BD00CF2F64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15" name="Rectangle 27">
              <a:extLst>
                <a:ext uri="{FF2B5EF4-FFF2-40B4-BE49-F238E27FC236}">
                  <a16:creationId xmlns:a16="http://schemas.microsoft.com/office/drawing/2014/main" id="{76894B81-EE9C-4546-BCFA-DD9ED2C0AD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16" name="Rectangle 28">
              <a:extLst>
                <a:ext uri="{FF2B5EF4-FFF2-40B4-BE49-F238E27FC236}">
                  <a16:creationId xmlns:a16="http://schemas.microsoft.com/office/drawing/2014/main" id="{3AF181D1-71AC-43D8-A6E1-D4C488D5DC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17" name="Rectangle 29">
              <a:extLst>
                <a:ext uri="{FF2B5EF4-FFF2-40B4-BE49-F238E27FC236}">
                  <a16:creationId xmlns:a16="http://schemas.microsoft.com/office/drawing/2014/main" id="{4132D661-917C-4D2D-8E37-8590B55D91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18" name="Isosceles Triangle 17">
              <a:extLst>
                <a:ext uri="{FF2B5EF4-FFF2-40B4-BE49-F238E27FC236}">
                  <a16:creationId xmlns:a16="http://schemas.microsoft.com/office/drawing/2014/main" id="{7969643D-8B71-434D-A235-68CB241F9D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19" name="Isosceles Triangle 18">
              <a:extLst>
                <a:ext uri="{FF2B5EF4-FFF2-40B4-BE49-F238E27FC236}">
                  <a16:creationId xmlns:a16="http://schemas.microsoft.com/office/drawing/2014/main" id="{DF15C24A-4BCF-47C0-B2FA-76A0EF3384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grpSp>
      <p:sp useBgFill="1">
        <p:nvSpPr>
          <p:cNvPr id="21" name="Rectangle 20">
            <a:extLst>
              <a:ext uri="{FF2B5EF4-FFF2-40B4-BE49-F238E27FC236}">
                <a16:creationId xmlns:a16="http://schemas.microsoft.com/office/drawing/2014/main" id="{655AE6B0-AC9E-4167-806F-E9DB135FC4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89359" y="1382486"/>
            <a:ext cx="2836301" cy="4636270"/>
          </a:xfrm>
        </p:spPr>
        <p:txBody>
          <a:bodyPr vert="horz" lIns="91440" tIns="45720" rIns="91440" bIns="45720" rtlCol="0" anchor="ctr">
            <a:normAutofit/>
          </a:bodyPr>
          <a:lstStyle/>
          <a:p>
            <a:pPr>
              <a:defRPr sz="3200" b="1">
                <a:solidFill>
                  <a:srgbClr val="00468C"/>
                </a:solidFill>
              </a:defRPr>
            </a:pPr>
            <a:r>
              <a:rPr lang="en-US" sz="3800" dirty="0"/>
              <a:t>Dr Yves Cohen &amp; </a:t>
            </a:r>
            <a:br>
              <a:rPr lang="en-US" sz="3800" dirty="0"/>
            </a:br>
            <a:r>
              <a:rPr lang="en-US" sz="3800" dirty="0"/>
              <a:t>La </a:t>
            </a:r>
            <a:r>
              <a:rPr lang="en-US" sz="3800" dirty="0" err="1"/>
              <a:t>Diététique</a:t>
            </a:r>
            <a:r>
              <a:rPr lang="en-US" sz="3800" dirty="0"/>
              <a:t> des Yeux</a:t>
            </a:r>
          </a:p>
        </p:txBody>
      </p:sp>
      <p:grpSp>
        <p:nvGrpSpPr>
          <p:cNvPr id="23" name="Group 22">
            <a:extLst>
              <a:ext uri="{FF2B5EF4-FFF2-40B4-BE49-F238E27FC236}">
                <a16:creationId xmlns:a16="http://schemas.microsoft.com/office/drawing/2014/main" id="{3523416A-383B-4FDC-B4C9-D8EDDFE9C04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96950" y="-8467"/>
            <a:ext cx="3575050" cy="6866467"/>
            <a:chOff x="7425267" y="-8467"/>
            <a:chExt cx="4766733" cy="6866467"/>
          </a:xfrm>
        </p:grpSpPr>
        <p:cxnSp>
          <p:nvCxnSpPr>
            <p:cNvPr id="24" name="Straight Connector 23">
              <a:extLst>
                <a:ext uri="{FF2B5EF4-FFF2-40B4-BE49-F238E27FC236}">
                  <a16:creationId xmlns:a16="http://schemas.microsoft.com/office/drawing/2014/main" id="{CB0D29D5-3F7C-4197-821B-6D60A66CC04B}"/>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rgbClr val="BFBFBF">
                  <a:alpha val="75000"/>
                </a:srgbClr>
              </a:solidFill>
            </a:ln>
          </p:spPr>
          <p:style>
            <a:lnRef idx="2">
              <a:schemeClr val="accent1"/>
            </a:lnRef>
            <a:fillRef idx="0">
              <a:schemeClr val="accent1"/>
            </a:fillRef>
            <a:effectRef idx="1">
              <a:schemeClr val="accent1"/>
            </a:effectRef>
            <a:fontRef idx="minor">
              <a:schemeClr val="tx1"/>
            </a:fontRef>
          </p:style>
        </p:cxnSp>
        <p:cxnSp>
          <p:nvCxnSpPr>
            <p:cNvPr id="25" name="Straight Connector 24">
              <a:extLst>
                <a:ext uri="{FF2B5EF4-FFF2-40B4-BE49-F238E27FC236}">
                  <a16:creationId xmlns:a16="http://schemas.microsoft.com/office/drawing/2014/main" id="{347FB49A-3541-428A-AADE-682A3C5056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rgbClr val="BFBFBF">
                  <a:alpha val="80000"/>
                </a:srgbClr>
              </a:solidFill>
            </a:ln>
          </p:spPr>
          <p:style>
            <a:lnRef idx="2">
              <a:schemeClr val="accent1"/>
            </a:lnRef>
            <a:fillRef idx="0">
              <a:schemeClr val="accent1"/>
            </a:fillRef>
            <a:effectRef idx="1">
              <a:schemeClr val="accent1"/>
            </a:effectRef>
            <a:fontRef idx="minor">
              <a:schemeClr val="tx1"/>
            </a:fontRef>
          </p:style>
        </p:cxnSp>
        <p:sp>
          <p:nvSpPr>
            <p:cNvPr id="26" name="Rectangle 23">
              <a:extLst>
                <a:ext uri="{FF2B5EF4-FFF2-40B4-BE49-F238E27FC236}">
                  <a16:creationId xmlns:a16="http://schemas.microsoft.com/office/drawing/2014/main" id="{D96F53DC-08F1-42C6-B558-B83D54B276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27" name="Rectangle 25">
              <a:extLst>
                <a:ext uri="{FF2B5EF4-FFF2-40B4-BE49-F238E27FC236}">
                  <a16:creationId xmlns:a16="http://schemas.microsoft.com/office/drawing/2014/main" id="{AFE48CAF-A51C-463F-A570-ED99439A5C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28" name="Isosceles Triangle 27">
              <a:extLst>
                <a:ext uri="{FF2B5EF4-FFF2-40B4-BE49-F238E27FC236}">
                  <a16:creationId xmlns:a16="http://schemas.microsoft.com/office/drawing/2014/main" id="{01F0C48B-50FF-4351-8207-16D0960483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29" name="Rectangle 27">
              <a:extLst>
                <a:ext uri="{FF2B5EF4-FFF2-40B4-BE49-F238E27FC236}">
                  <a16:creationId xmlns:a16="http://schemas.microsoft.com/office/drawing/2014/main" id="{300384B6-5ED6-4F91-A548-B706D83751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30" name="Rectangle 28">
              <a:extLst>
                <a:ext uri="{FF2B5EF4-FFF2-40B4-BE49-F238E27FC236}">
                  <a16:creationId xmlns:a16="http://schemas.microsoft.com/office/drawing/2014/main" id="{337AFFAE-C182-463C-9459-8AB3C69D9A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31" name="Rectangle 29">
              <a:extLst>
                <a:ext uri="{FF2B5EF4-FFF2-40B4-BE49-F238E27FC236}">
                  <a16:creationId xmlns:a16="http://schemas.microsoft.com/office/drawing/2014/main" id="{510ACF17-C3F0-42BF-BDEB-D079277121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32" name="Isosceles Triangle 31">
              <a:extLst>
                <a:ext uri="{FF2B5EF4-FFF2-40B4-BE49-F238E27FC236}">
                  <a16:creationId xmlns:a16="http://schemas.microsoft.com/office/drawing/2014/main" id="{E804EFD0-B84E-476F-9FC6-6C4A42EA00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grpSp>
      <p:sp>
        <p:nvSpPr>
          <p:cNvPr id="34" name="Rectangle 33">
            <a:extLst>
              <a:ext uri="{FF2B5EF4-FFF2-40B4-BE49-F238E27FC236}">
                <a16:creationId xmlns:a16="http://schemas.microsoft.com/office/drawing/2014/main" id="{87BD1F4E-A66D-4C06-86DA-8D56CA7A3B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83289" y="0"/>
            <a:ext cx="466071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TextBox 2">
            <a:extLst>
              <a:ext uri="{FF2B5EF4-FFF2-40B4-BE49-F238E27FC236}">
                <a16:creationId xmlns:a16="http://schemas.microsoft.com/office/drawing/2014/main" id="{75A4317A-651D-95B4-88C9-E7D09F1F42A2}"/>
              </a:ext>
            </a:extLst>
          </p:cNvPr>
          <p:cNvGraphicFramePr/>
          <p:nvPr>
            <p:extLst>
              <p:ext uri="{D42A27DB-BD31-4B8C-83A1-F6EECF244321}">
                <p14:modId xmlns:p14="http://schemas.microsoft.com/office/powerpoint/2010/main" val="2607550247"/>
              </p:ext>
            </p:extLst>
          </p:nvPr>
        </p:nvGraphicFramePr>
        <p:xfrm>
          <a:off x="3687414" y="944563"/>
          <a:ext cx="4971603" cy="497958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09EA7EA7-74F5-4EE2-8E3D-1A10308259D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9144001" cy="6866467"/>
            <a:chOff x="0" y="-8467"/>
            <a:chExt cx="12192000" cy="6866467"/>
          </a:xfrm>
        </p:grpSpPr>
        <p:cxnSp>
          <p:nvCxnSpPr>
            <p:cNvPr id="9" name="Straight Connector 8">
              <a:extLst>
                <a:ext uri="{FF2B5EF4-FFF2-40B4-BE49-F238E27FC236}">
                  <a16:creationId xmlns:a16="http://schemas.microsoft.com/office/drawing/2014/main" id="{A5CE79B5-7EE4-424D-AD14-5DEFB61B85C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696C926F-F999-44BA-8D86-9EAB51D6501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1" name="Rectangle 23">
              <a:extLst>
                <a:ext uri="{FF2B5EF4-FFF2-40B4-BE49-F238E27FC236}">
                  <a16:creationId xmlns:a16="http://schemas.microsoft.com/office/drawing/2014/main" id="{248745E7-0AF0-48F9-8E58-2673FC5F4FD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12" name="Rectangle 25">
              <a:extLst>
                <a:ext uri="{FF2B5EF4-FFF2-40B4-BE49-F238E27FC236}">
                  <a16:creationId xmlns:a16="http://schemas.microsoft.com/office/drawing/2014/main" id="{9715E81A-D2E0-4431-9370-4E4A9ECA7F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13" name="Isosceles Triangle 12">
              <a:extLst>
                <a:ext uri="{FF2B5EF4-FFF2-40B4-BE49-F238E27FC236}">
                  <a16:creationId xmlns:a16="http://schemas.microsoft.com/office/drawing/2014/main" id="{CEDB37A9-282D-4DDB-85AD-B2090A8253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14" name="Rectangle 27">
              <a:extLst>
                <a:ext uri="{FF2B5EF4-FFF2-40B4-BE49-F238E27FC236}">
                  <a16:creationId xmlns:a16="http://schemas.microsoft.com/office/drawing/2014/main" id="{533D5933-7F91-4F5E-BC31-42FD0E2D8D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15" name="Rectangle 28">
              <a:extLst>
                <a:ext uri="{FF2B5EF4-FFF2-40B4-BE49-F238E27FC236}">
                  <a16:creationId xmlns:a16="http://schemas.microsoft.com/office/drawing/2014/main" id="{37ADDF68-C9BE-46EA-83DE-2C07DD8396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16" name="Rectangle 29">
              <a:extLst>
                <a:ext uri="{FF2B5EF4-FFF2-40B4-BE49-F238E27FC236}">
                  <a16:creationId xmlns:a16="http://schemas.microsoft.com/office/drawing/2014/main" id="{10D67396-BABD-48A8-A892-CCB5095FA4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17" name="Isosceles Triangle 16">
              <a:extLst>
                <a:ext uri="{FF2B5EF4-FFF2-40B4-BE49-F238E27FC236}">
                  <a16:creationId xmlns:a16="http://schemas.microsoft.com/office/drawing/2014/main" id="{626DA82A-72C2-4DF6-9CF0-0D1F6B96B5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18" name="Isosceles Triangle 17">
              <a:extLst>
                <a:ext uri="{FF2B5EF4-FFF2-40B4-BE49-F238E27FC236}">
                  <a16:creationId xmlns:a16="http://schemas.microsoft.com/office/drawing/2014/main" id="{8EE6DC63-4380-4BE0-A68A-8F01162BD1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grpSp>
      <p:sp useBgFill="1">
        <p:nvSpPr>
          <p:cNvPr id="20" name="Rectangle 19">
            <a:extLst>
              <a:ext uri="{FF2B5EF4-FFF2-40B4-BE49-F238E27FC236}">
                <a16:creationId xmlns:a16="http://schemas.microsoft.com/office/drawing/2014/main" id="{A65AC7D1-EAA9-48F5-B509-60A7F50BF7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22" name="Rectangle 21">
            <a:extLst>
              <a:ext uri="{FF2B5EF4-FFF2-40B4-BE49-F238E27FC236}">
                <a16:creationId xmlns:a16="http://schemas.microsoft.com/office/drawing/2014/main" id="{D6320AF9-619A-4175-865B-5663E1AEF4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4" name="Straight Connector 23">
            <a:extLst>
              <a:ext uri="{FF2B5EF4-FFF2-40B4-BE49-F238E27FC236}">
                <a16:creationId xmlns:a16="http://schemas.microsoft.com/office/drawing/2014/main" id="{063B6EC6-D752-4EE7-908B-F8F19E8C7FE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2965032" y="0"/>
            <a:ext cx="9144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6" name="Straight Connector 25">
            <a:extLst>
              <a:ext uri="{FF2B5EF4-FFF2-40B4-BE49-F238E27FC236}">
                <a16:creationId xmlns:a16="http://schemas.microsoft.com/office/drawing/2014/main" id="{EFECD4E8-AD3E-4228-82A2-9461958EA9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1599781" y="3681413"/>
            <a:ext cx="3572669"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28" name="Rectangle 23">
            <a:extLst>
              <a:ext uri="{FF2B5EF4-FFF2-40B4-BE49-F238E27FC236}">
                <a16:creationId xmlns:a16="http://schemas.microsoft.com/office/drawing/2014/main" id="{7E018740-5C2B-4A41-AC1A-7E68D1EC1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493473" y="-8467"/>
            <a:ext cx="2255512"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30" name="Rectangle 25">
            <a:extLst>
              <a:ext uri="{FF2B5EF4-FFF2-40B4-BE49-F238E27FC236}">
                <a16:creationId xmlns:a16="http://schemas.microsoft.com/office/drawing/2014/main" id="{166F75A4-C475-4941-8EE2-B80A06A2C1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09947" y="-8467"/>
            <a:ext cx="1941419"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32" name="Isosceles Triangle 31">
            <a:extLst>
              <a:ext uri="{FF2B5EF4-FFF2-40B4-BE49-F238E27FC236}">
                <a16:creationId xmlns:a16="http://schemas.microsoft.com/office/drawing/2014/main" id="{A032553A-72E8-4B0D-8405-FF9771C9AF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06616" y="3048000"/>
            <a:ext cx="2444750"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34" name="Rectangle 27">
            <a:extLst>
              <a:ext uri="{FF2B5EF4-FFF2-40B4-BE49-F238E27FC236}">
                <a16:creationId xmlns:a16="http://schemas.microsoft.com/office/drawing/2014/main" id="{765800AC-C3B9-498E-87BC-29FAE4C76B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608241" y="-8467"/>
            <a:ext cx="2140744"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36" name="Isosceles Triangle 35">
            <a:extLst>
              <a:ext uri="{FF2B5EF4-FFF2-40B4-BE49-F238E27FC236}">
                <a16:creationId xmlns:a16="http://schemas.microsoft.com/office/drawing/2014/main" id="{1F9D6ACB-2FF4-49F9-978A-E0D5327FC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86115" y="3589867"/>
            <a:ext cx="1362870"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2" name="Title 1"/>
          <p:cNvSpPr>
            <a:spLocks noGrp="1"/>
          </p:cNvSpPr>
          <p:nvPr>
            <p:ph type="title"/>
          </p:nvPr>
        </p:nvSpPr>
        <p:spPr>
          <a:xfrm>
            <a:off x="265615" y="587679"/>
            <a:ext cx="3748881" cy="4920641"/>
          </a:xfrm>
        </p:spPr>
        <p:txBody>
          <a:bodyPr vert="horz" lIns="91440" tIns="45720" rIns="91440" bIns="45720" rtlCol="0" anchor="ctr">
            <a:normAutofit/>
          </a:bodyPr>
          <a:lstStyle/>
          <a:p>
            <a:pPr>
              <a:defRPr sz="3600" b="1">
                <a:solidFill>
                  <a:srgbClr val="0A3278"/>
                </a:solidFill>
              </a:defRPr>
            </a:pPr>
            <a:r>
              <a:rPr lang="en-US" sz="3200" dirty="0">
                <a:solidFill>
                  <a:schemeClr val="tx1">
                    <a:lumMod val="85000"/>
                    <a:lumOff val="15000"/>
                  </a:schemeClr>
                </a:solidFill>
              </a:rPr>
              <a:t>La </a:t>
            </a:r>
            <a:r>
              <a:rPr lang="en-US" sz="3200" dirty="0" err="1">
                <a:solidFill>
                  <a:schemeClr val="tx1">
                    <a:lumMod val="85000"/>
                    <a:lumOff val="15000"/>
                  </a:schemeClr>
                </a:solidFill>
              </a:rPr>
              <a:t>diététique</a:t>
            </a:r>
            <a:r>
              <a:rPr lang="en-US" sz="3200" dirty="0">
                <a:solidFill>
                  <a:schemeClr val="tx1">
                    <a:lumMod val="85000"/>
                    <a:lumOff val="15000"/>
                  </a:schemeClr>
                </a:solidFill>
              </a:rPr>
              <a:t> des </a:t>
            </a:r>
            <a:r>
              <a:rPr lang="en-US" sz="3200" dirty="0" err="1">
                <a:solidFill>
                  <a:schemeClr val="tx1">
                    <a:lumMod val="85000"/>
                    <a:lumOff val="15000"/>
                  </a:schemeClr>
                </a:solidFill>
              </a:rPr>
              <a:t>yeux</a:t>
            </a:r>
            <a:r>
              <a:rPr lang="en-US" sz="3200" dirty="0">
                <a:solidFill>
                  <a:schemeClr val="tx1">
                    <a:lumMod val="85000"/>
                    <a:lumOff val="15000"/>
                  </a:schemeClr>
                </a:solidFill>
              </a:rPr>
              <a:t> : nutrition et vision</a:t>
            </a:r>
          </a:p>
          <a:p>
            <a:r>
              <a:rPr lang="en-US" sz="3200" dirty="0">
                <a:solidFill>
                  <a:schemeClr val="tx1">
                    <a:lumMod val="85000"/>
                    <a:lumOff val="15000"/>
                  </a:schemeClr>
                </a:solidFill>
              </a:rPr>
              <a:t>Eye Nutrition: Diet and Vision</a:t>
            </a:r>
          </a:p>
        </p:txBody>
      </p:sp>
      <p:sp>
        <p:nvSpPr>
          <p:cNvPr id="38" name="Freeform: Shape 37">
            <a:extLst>
              <a:ext uri="{FF2B5EF4-FFF2-40B4-BE49-F238E27FC236}">
                <a16:creationId xmlns:a16="http://schemas.microsoft.com/office/drawing/2014/main" id="{142BFA2A-77A0-4F60-A32A-685681C848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11615" y="-8467"/>
            <a:ext cx="5332385" cy="6866467"/>
          </a:xfrm>
          <a:custGeom>
            <a:avLst/>
            <a:gdLst>
              <a:gd name="connsiteX0" fmla="*/ 0 w 7109846"/>
              <a:gd name="connsiteY0" fmla="*/ 0 h 6866467"/>
              <a:gd name="connsiteX1" fmla="*/ 1249825 w 7109846"/>
              <a:gd name="connsiteY1" fmla="*/ 0 h 6866467"/>
              <a:gd name="connsiteX2" fmla="*/ 1249825 w 7109846"/>
              <a:gd name="connsiteY2" fmla="*/ 8467 h 6866467"/>
              <a:gd name="connsiteX3" fmla="*/ 7109846 w 7109846"/>
              <a:gd name="connsiteY3" fmla="*/ 8467 h 6866467"/>
              <a:gd name="connsiteX4" fmla="*/ 7109846 w 7109846"/>
              <a:gd name="connsiteY4" fmla="*/ 6866467 h 6866467"/>
              <a:gd name="connsiteX5" fmla="*/ 1249825 w 7109846"/>
              <a:gd name="connsiteY5" fmla="*/ 6866467 h 6866467"/>
              <a:gd name="connsiteX6" fmla="*/ 1109382 w 7109846"/>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09846" h="6866467">
                <a:moveTo>
                  <a:pt x="0" y="0"/>
                </a:moveTo>
                <a:lnTo>
                  <a:pt x="1249825" y="0"/>
                </a:lnTo>
                <a:lnTo>
                  <a:pt x="1249825" y="8467"/>
                </a:lnTo>
                <a:lnTo>
                  <a:pt x="7109846" y="8467"/>
                </a:lnTo>
                <a:lnTo>
                  <a:pt x="7109846" y="6866467"/>
                </a:lnTo>
                <a:lnTo>
                  <a:pt x="1249825" y="6866467"/>
                </a:lnTo>
                <a:lnTo>
                  <a:pt x="1109382" y="6866467"/>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TextBox 2"/>
          <p:cNvSpPr txBox="1"/>
          <p:nvPr/>
        </p:nvSpPr>
        <p:spPr>
          <a:xfrm>
            <a:off x="4632514" y="665968"/>
            <a:ext cx="4133472" cy="5175624"/>
          </a:xfrm>
          <a:prstGeom prst="rect">
            <a:avLst/>
          </a:prstGeom>
        </p:spPr>
        <p:txBody>
          <a:bodyPr vert="horz" lIns="91440" tIns="45720" rIns="91440" bIns="45720" rtlCol="0" anchor="ctr">
            <a:normAutofit/>
          </a:bodyPr>
          <a:lstStyle/>
          <a:p>
            <a:pPr>
              <a:spcBef>
                <a:spcPts val="1000"/>
              </a:spcBef>
              <a:buClr>
                <a:schemeClr val="accent1"/>
              </a:buClr>
              <a:buSzPct val="80000"/>
              <a:buFont typeface="Wingdings 3" charset="2"/>
              <a:buChar char=""/>
              <a:defRPr sz="2000">
                <a:solidFill>
                  <a:srgbClr val="000000"/>
                </a:solidFill>
              </a:defRPr>
            </a:pPr>
            <a:r>
              <a:rPr lang="en-US" sz="2000">
                <a:solidFill>
                  <a:srgbClr val="FFFFFF"/>
                </a:solidFill>
              </a:rPr>
              <a:t>👁️ FR : L'alimentation joue un rôle clé dans la santé visuelle, en apportant vitamines, </a:t>
            </a:r>
          </a:p>
          <a:p>
            <a:pPr>
              <a:spcBef>
                <a:spcPts val="1000"/>
              </a:spcBef>
              <a:buClr>
                <a:schemeClr val="accent1"/>
              </a:buClr>
              <a:buSzPct val="80000"/>
              <a:buFont typeface="Wingdings 3" charset="2"/>
              <a:buChar char=""/>
              <a:defRPr sz="2000">
                <a:solidFill>
                  <a:srgbClr val="000000"/>
                </a:solidFill>
              </a:defRPr>
            </a:pPr>
            <a:r>
              <a:rPr lang="en-US" sz="2000">
                <a:solidFill>
                  <a:srgbClr val="FFFFFF"/>
                </a:solidFill>
              </a:rPr>
              <a:t>minéraux et acides gras essentiels.</a:t>
            </a:r>
          </a:p>
          <a:p>
            <a:pPr>
              <a:spcBef>
                <a:spcPts val="1000"/>
              </a:spcBef>
              <a:buClr>
                <a:schemeClr val="accent1"/>
              </a:buClr>
              <a:buSzPct val="80000"/>
              <a:buFont typeface="Wingdings 3" charset="2"/>
              <a:buChar char=""/>
              <a:defRPr sz="2000">
                <a:solidFill>
                  <a:srgbClr val="505050"/>
                </a:solidFill>
              </a:defRPr>
            </a:pPr>
            <a:endParaRPr lang="en-US" sz="2000">
              <a:solidFill>
                <a:srgbClr val="FFFFFF"/>
              </a:solidFill>
            </a:endParaRPr>
          </a:p>
          <a:p>
            <a:pPr>
              <a:spcBef>
                <a:spcPts val="1000"/>
              </a:spcBef>
              <a:buClr>
                <a:schemeClr val="accent1"/>
              </a:buClr>
              <a:buSzPct val="80000"/>
              <a:buFont typeface="Wingdings 3" charset="2"/>
              <a:buChar char=""/>
              <a:defRPr sz="2000">
                <a:solidFill>
                  <a:srgbClr val="505050"/>
                </a:solidFill>
              </a:defRPr>
            </a:pPr>
            <a:r>
              <a:rPr lang="en-US" sz="2000">
                <a:solidFill>
                  <a:srgbClr val="FFFFFF"/>
                </a:solidFill>
              </a:rPr>
              <a:t>👁️ EN: Nutrition plays a key role in eye health, providing vitamins, minerals and essential fatty acids.</a:t>
            </a:r>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D920209C-E85B-4D6F-A56F-724F5ADA811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9144001" cy="6866467"/>
            <a:chOff x="0" y="-8467"/>
            <a:chExt cx="12192000" cy="6866467"/>
          </a:xfrm>
        </p:grpSpPr>
        <p:cxnSp>
          <p:nvCxnSpPr>
            <p:cNvPr id="10" name="Straight Connector 9">
              <a:extLst>
                <a:ext uri="{FF2B5EF4-FFF2-40B4-BE49-F238E27FC236}">
                  <a16:creationId xmlns:a16="http://schemas.microsoft.com/office/drawing/2014/main" id="{9125522E-1DFD-4F78-912B-B922A2D39DA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FDA72C10-FE9D-49B3-80CB-A7EE8BCB38F9}"/>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6E7DF470-1055-45E4-AB9D-11E42EC538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13" name="Rectangle 25">
              <a:extLst>
                <a:ext uri="{FF2B5EF4-FFF2-40B4-BE49-F238E27FC236}">
                  <a16:creationId xmlns:a16="http://schemas.microsoft.com/office/drawing/2014/main" id="{6AA35CFF-3837-4B7F-B875-718AC2E14EE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14" name="Isosceles Triangle 13">
              <a:extLst>
                <a:ext uri="{FF2B5EF4-FFF2-40B4-BE49-F238E27FC236}">
                  <a16:creationId xmlns:a16="http://schemas.microsoft.com/office/drawing/2014/main" id="{62F41804-A347-47E3-8BD8-BD00CF2F64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15" name="Rectangle 27">
              <a:extLst>
                <a:ext uri="{FF2B5EF4-FFF2-40B4-BE49-F238E27FC236}">
                  <a16:creationId xmlns:a16="http://schemas.microsoft.com/office/drawing/2014/main" id="{76894B81-EE9C-4546-BCFA-DD9ED2C0AD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16" name="Rectangle 28">
              <a:extLst>
                <a:ext uri="{FF2B5EF4-FFF2-40B4-BE49-F238E27FC236}">
                  <a16:creationId xmlns:a16="http://schemas.microsoft.com/office/drawing/2014/main" id="{3AF181D1-71AC-43D8-A6E1-D4C488D5DC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17" name="Rectangle 29">
              <a:extLst>
                <a:ext uri="{FF2B5EF4-FFF2-40B4-BE49-F238E27FC236}">
                  <a16:creationId xmlns:a16="http://schemas.microsoft.com/office/drawing/2014/main" id="{4132D661-917C-4D2D-8E37-8590B55D91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18" name="Isosceles Triangle 17">
              <a:extLst>
                <a:ext uri="{FF2B5EF4-FFF2-40B4-BE49-F238E27FC236}">
                  <a16:creationId xmlns:a16="http://schemas.microsoft.com/office/drawing/2014/main" id="{7969643D-8B71-434D-A235-68CB241F9D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19" name="Isosceles Triangle 18">
              <a:extLst>
                <a:ext uri="{FF2B5EF4-FFF2-40B4-BE49-F238E27FC236}">
                  <a16:creationId xmlns:a16="http://schemas.microsoft.com/office/drawing/2014/main" id="{DF15C24A-4BCF-47C0-B2FA-76A0EF3384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grpSp>
      <p:sp useBgFill="1">
        <p:nvSpPr>
          <p:cNvPr id="21" name="Rectangle 20">
            <a:extLst>
              <a:ext uri="{FF2B5EF4-FFF2-40B4-BE49-F238E27FC236}">
                <a16:creationId xmlns:a16="http://schemas.microsoft.com/office/drawing/2014/main" id="{655AE6B0-AC9E-4167-806F-E9DB135FC4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p:cNvSpPr txBox="1"/>
          <p:nvPr/>
        </p:nvSpPr>
        <p:spPr>
          <a:xfrm>
            <a:off x="489360" y="1382486"/>
            <a:ext cx="2660686" cy="4093028"/>
          </a:xfrm>
          <a:prstGeom prst="rect">
            <a:avLst/>
          </a:prstGeom>
        </p:spPr>
        <p:txBody>
          <a:bodyPr vert="horz" lIns="91440" tIns="45720" rIns="91440" bIns="45720" rtlCol="0" anchor="ctr">
            <a:normAutofit/>
          </a:bodyPr>
          <a:lstStyle/>
          <a:p>
            <a:pPr>
              <a:lnSpc>
                <a:spcPct val="90000"/>
              </a:lnSpc>
              <a:spcBef>
                <a:spcPct val="0"/>
              </a:spcBef>
              <a:spcAft>
                <a:spcPts val="600"/>
              </a:spcAft>
            </a:pPr>
            <a:endParaRPr lang="en-US" sz="3800">
              <a:solidFill>
                <a:schemeClr val="accent1"/>
              </a:solidFill>
              <a:latin typeface="+mj-lt"/>
              <a:ea typeface="+mj-ea"/>
              <a:cs typeface="+mj-cs"/>
            </a:endParaRPr>
          </a:p>
          <a:p>
            <a:pPr>
              <a:lnSpc>
                <a:spcPct val="90000"/>
              </a:lnSpc>
              <a:spcBef>
                <a:spcPct val="0"/>
              </a:spcBef>
              <a:spcAft>
                <a:spcPts val="600"/>
              </a:spcAft>
              <a:defRPr sz="3400" b="1">
                <a:solidFill>
                  <a:srgbClr val="FFFFFF"/>
                </a:solidFill>
              </a:defRPr>
            </a:pPr>
            <a:r>
              <a:rPr lang="en-US" sz="3800">
                <a:solidFill>
                  <a:schemeClr val="accent1"/>
                </a:solidFill>
                <a:latin typeface="+mj-lt"/>
                <a:ea typeface="+mj-ea"/>
                <a:cs typeface="+mj-cs"/>
              </a:rPr>
              <a:t>Biohacking et santé oculaire</a:t>
            </a:r>
            <a:br>
              <a:rPr lang="en-US" sz="3800">
                <a:solidFill>
                  <a:schemeClr val="accent1"/>
                </a:solidFill>
                <a:latin typeface="+mj-lt"/>
                <a:ea typeface="+mj-ea"/>
                <a:cs typeface="+mj-cs"/>
              </a:rPr>
            </a:br>
            <a:r>
              <a:rPr lang="en-US" sz="3800">
                <a:solidFill>
                  <a:schemeClr val="accent1"/>
                </a:solidFill>
                <a:latin typeface="+mj-lt"/>
                <a:ea typeface="+mj-ea"/>
                <a:cs typeface="+mj-cs"/>
              </a:rPr>
              <a:t>Biohacking and Eye Health</a:t>
            </a:r>
          </a:p>
        </p:txBody>
      </p:sp>
      <p:grpSp>
        <p:nvGrpSpPr>
          <p:cNvPr id="23" name="Group 22">
            <a:extLst>
              <a:ext uri="{FF2B5EF4-FFF2-40B4-BE49-F238E27FC236}">
                <a16:creationId xmlns:a16="http://schemas.microsoft.com/office/drawing/2014/main" id="{3523416A-383B-4FDC-B4C9-D8EDDFE9C04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96950" y="-8467"/>
            <a:ext cx="3575050" cy="6866467"/>
            <a:chOff x="7425267" y="-8467"/>
            <a:chExt cx="4766733" cy="6866467"/>
          </a:xfrm>
        </p:grpSpPr>
        <p:cxnSp>
          <p:nvCxnSpPr>
            <p:cNvPr id="24" name="Straight Connector 23">
              <a:extLst>
                <a:ext uri="{FF2B5EF4-FFF2-40B4-BE49-F238E27FC236}">
                  <a16:creationId xmlns:a16="http://schemas.microsoft.com/office/drawing/2014/main" id="{CB0D29D5-3F7C-4197-821B-6D60A66CC04B}"/>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rgbClr val="BFBFBF">
                  <a:alpha val="75000"/>
                </a:srgbClr>
              </a:solidFill>
            </a:ln>
          </p:spPr>
          <p:style>
            <a:lnRef idx="2">
              <a:schemeClr val="accent1"/>
            </a:lnRef>
            <a:fillRef idx="0">
              <a:schemeClr val="accent1"/>
            </a:fillRef>
            <a:effectRef idx="1">
              <a:schemeClr val="accent1"/>
            </a:effectRef>
            <a:fontRef idx="minor">
              <a:schemeClr val="tx1"/>
            </a:fontRef>
          </p:style>
        </p:cxnSp>
        <p:cxnSp>
          <p:nvCxnSpPr>
            <p:cNvPr id="25" name="Straight Connector 24">
              <a:extLst>
                <a:ext uri="{FF2B5EF4-FFF2-40B4-BE49-F238E27FC236}">
                  <a16:creationId xmlns:a16="http://schemas.microsoft.com/office/drawing/2014/main" id="{347FB49A-3541-428A-AADE-682A3C5056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rgbClr val="BFBFBF">
                  <a:alpha val="80000"/>
                </a:srgbClr>
              </a:solidFill>
            </a:ln>
          </p:spPr>
          <p:style>
            <a:lnRef idx="2">
              <a:schemeClr val="accent1"/>
            </a:lnRef>
            <a:fillRef idx="0">
              <a:schemeClr val="accent1"/>
            </a:fillRef>
            <a:effectRef idx="1">
              <a:schemeClr val="accent1"/>
            </a:effectRef>
            <a:fontRef idx="minor">
              <a:schemeClr val="tx1"/>
            </a:fontRef>
          </p:style>
        </p:cxnSp>
        <p:sp>
          <p:nvSpPr>
            <p:cNvPr id="26" name="Rectangle 23">
              <a:extLst>
                <a:ext uri="{FF2B5EF4-FFF2-40B4-BE49-F238E27FC236}">
                  <a16:creationId xmlns:a16="http://schemas.microsoft.com/office/drawing/2014/main" id="{D96F53DC-08F1-42C6-B558-B83D54B276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27" name="Rectangle 25">
              <a:extLst>
                <a:ext uri="{FF2B5EF4-FFF2-40B4-BE49-F238E27FC236}">
                  <a16:creationId xmlns:a16="http://schemas.microsoft.com/office/drawing/2014/main" id="{AFE48CAF-A51C-463F-A570-ED99439A5C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28" name="Isosceles Triangle 27">
              <a:extLst>
                <a:ext uri="{FF2B5EF4-FFF2-40B4-BE49-F238E27FC236}">
                  <a16:creationId xmlns:a16="http://schemas.microsoft.com/office/drawing/2014/main" id="{01F0C48B-50FF-4351-8207-16D0960483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29" name="Rectangle 27">
              <a:extLst>
                <a:ext uri="{FF2B5EF4-FFF2-40B4-BE49-F238E27FC236}">
                  <a16:creationId xmlns:a16="http://schemas.microsoft.com/office/drawing/2014/main" id="{300384B6-5ED6-4F91-A548-B706D83751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30" name="Rectangle 28">
              <a:extLst>
                <a:ext uri="{FF2B5EF4-FFF2-40B4-BE49-F238E27FC236}">
                  <a16:creationId xmlns:a16="http://schemas.microsoft.com/office/drawing/2014/main" id="{337AFFAE-C182-463C-9459-8AB3C69D9A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31" name="Rectangle 29">
              <a:extLst>
                <a:ext uri="{FF2B5EF4-FFF2-40B4-BE49-F238E27FC236}">
                  <a16:creationId xmlns:a16="http://schemas.microsoft.com/office/drawing/2014/main" id="{510ACF17-C3F0-42BF-BDEB-D079277121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32" name="Isosceles Triangle 31">
              <a:extLst>
                <a:ext uri="{FF2B5EF4-FFF2-40B4-BE49-F238E27FC236}">
                  <a16:creationId xmlns:a16="http://schemas.microsoft.com/office/drawing/2014/main" id="{E804EFD0-B84E-476F-9FC6-6C4A42EA00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grpSp>
      <p:sp>
        <p:nvSpPr>
          <p:cNvPr id="34" name="Rectangle 33">
            <a:extLst>
              <a:ext uri="{FF2B5EF4-FFF2-40B4-BE49-F238E27FC236}">
                <a16:creationId xmlns:a16="http://schemas.microsoft.com/office/drawing/2014/main" id="{87BD1F4E-A66D-4C06-86DA-8D56CA7A3B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83289" y="0"/>
            <a:ext cx="466071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TextBox 2">
            <a:extLst>
              <a:ext uri="{FF2B5EF4-FFF2-40B4-BE49-F238E27FC236}">
                <a16:creationId xmlns:a16="http://schemas.microsoft.com/office/drawing/2014/main" id="{BE4E9D9C-EBFF-A4E1-286C-B47C659D79DC}"/>
              </a:ext>
            </a:extLst>
          </p:cNvPr>
          <p:cNvGraphicFramePr/>
          <p:nvPr>
            <p:extLst>
              <p:ext uri="{D42A27DB-BD31-4B8C-83A1-F6EECF244321}">
                <p14:modId xmlns:p14="http://schemas.microsoft.com/office/powerpoint/2010/main" val="57707655"/>
              </p:ext>
            </p:extLst>
          </p:nvPr>
        </p:nvGraphicFramePr>
        <p:xfrm>
          <a:off x="3687414" y="944563"/>
          <a:ext cx="4971603" cy="497958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152550" y="609600"/>
            <a:ext cx="2802951" cy="1320800"/>
          </a:xfrm>
        </p:spPr>
        <p:txBody>
          <a:bodyPr>
            <a:normAutofit/>
          </a:bodyPr>
          <a:lstStyle/>
          <a:p>
            <a:pPr>
              <a:lnSpc>
                <a:spcPct val="90000"/>
              </a:lnSpc>
            </a:pPr>
            <a:r>
              <a:rPr lang="fr-FR" sz="2800"/>
              <a:t>👁️ Symptômes visuels</a:t>
            </a:r>
          </a:p>
        </p:txBody>
      </p:sp>
      <p:sp>
        <p:nvSpPr>
          <p:cNvPr id="3" name="Content Placeholder 2"/>
          <p:cNvSpPr>
            <a:spLocks noGrp="1"/>
          </p:cNvSpPr>
          <p:nvPr>
            <p:ph idx="1"/>
          </p:nvPr>
        </p:nvSpPr>
        <p:spPr>
          <a:xfrm>
            <a:off x="3907172" y="2160589"/>
            <a:ext cx="3048329" cy="3880773"/>
          </a:xfrm>
        </p:spPr>
        <p:txBody>
          <a:bodyPr>
            <a:normAutofit/>
          </a:bodyPr>
          <a:lstStyle/>
          <a:p>
            <a:pPr>
              <a:lnSpc>
                <a:spcPct val="90000"/>
              </a:lnSpc>
            </a:pPr>
            <a:endParaRPr lang="fr-FR" sz="1400"/>
          </a:p>
          <a:p>
            <a:pPr>
              <a:lnSpc>
                <a:spcPct val="90000"/>
              </a:lnSpc>
            </a:pPr>
            <a:r>
              <a:rPr lang="fr-FR" sz="1400"/>
              <a:t>Baisse de vision (progressive ou brutale)</a:t>
            </a:r>
          </a:p>
          <a:p>
            <a:pPr>
              <a:lnSpc>
                <a:spcPct val="90000"/>
              </a:lnSpc>
            </a:pPr>
            <a:r>
              <a:rPr lang="fr-FR" sz="1400"/>
              <a:t>Vision floue</a:t>
            </a:r>
          </a:p>
          <a:p>
            <a:pPr>
              <a:lnSpc>
                <a:spcPct val="90000"/>
              </a:lnSpc>
            </a:pPr>
            <a:r>
              <a:rPr lang="fr-FR" sz="1400"/>
              <a:t>Vision déformée (métamorphopsies)</a:t>
            </a:r>
          </a:p>
          <a:p>
            <a:pPr>
              <a:lnSpc>
                <a:spcPct val="90000"/>
              </a:lnSpc>
            </a:pPr>
            <a:r>
              <a:rPr lang="fr-FR" sz="1400"/>
              <a:t>Diplopie (vision double)</a:t>
            </a:r>
          </a:p>
          <a:p>
            <a:pPr>
              <a:lnSpc>
                <a:spcPct val="90000"/>
              </a:lnSpc>
            </a:pPr>
            <a:r>
              <a:rPr lang="fr-FR" sz="1400"/>
              <a:t>Myodésopsies (« mouches volantes »)</a:t>
            </a:r>
          </a:p>
          <a:p>
            <a:pPr>
              <a:lnSpc>
                <a:spcPct val="90000"/>
              </a:lnSpc>
            </a:pPr>
            <a:r>
              <a:rPr lang="fr-FR" sz="1400"/>
              <a:t>Phosphènes (éclairs lumineux)</a:t>
            </a:r>
          </a:p>
          <a:p>
            <a:pPr>
              <a:lnSpc>
                <a:spcPct val="90000"/>
              </a:lnSpc>
            </a:pPr>
            <a:r>
              <a:rPr lang="fr-FR" sz="1400"/>
              <a:t>Scotome (tache noire)</a:t>
            </a:r>
          </a:p>
          <a:p>
            <a:pPr>
              <a:lnSpc>
                <a:spcPct val="90000"/>
              </a:lnSpc>
            </a:pPr>
            <a:r>
              <a:rPr lang="fr-FR" sz="1400"/>
              <a:t>Perte de champ visuel (hémianopsie, périphérique)</a:t>
            </a:r>
          </a:p>
        </p:txBody>
      </p:sp>
      <p:pic>
        <p:nvPicPr>
          <p:cNvPr id="5" name="Picture 4" descr="Bulle de couleur arc-en-ciel">
            <a:extLst>
              <a:ext uri="{FF2B5EF4-FFF2-40B4-BE49-F238E27FC236}">
                <a16:creationId xmlns:a16="http://schemas.microsoft.com/office/drawing/2014/main" id="{2C0F5796-34DC-E648-8D4B-A0EEE223FF37}"/>
              </a:ext>
            </a:extLst>
          </p:cNvPr>
          <p:cNvPicPr>
            <a:picLocks noChangeAspect="1"/>
          </p:cNvPicPr>
          <p:nvPr/>
        </p:nvPicPr>
        <p:blipFill>
          <a:blip r:embed="rId2"/>
          <a:srcRect l="26130" r="26227" b="-1"/>
          <a:stretch>
            <a:fillRect/>
          </a:stretch>
        </p:blipFill>
        <p:spPr>
          <a:xfrm>
            <a:off x="20" y="-1"/>
            <a:ext cx="4046200" cy="6858001"/>
          </a:xfrm>
          <a:custGeom>
            <a:avLst/>
            <a:gdLst/>
            <a:ahLst/>
            <a:cxnLst/>
            <a:rect l="l" t="t" r="r" b="b"/>
            <a:pathLst>
              <a:path w="5394960" h="6858000">
                <a:moveTo>
                  <a:pt x="842596" y="0"/>
                </a:moveTo>
                <a:lnTo>
                  <a:pt x="5394960" y="0"/>
                </a:lnTo>
                <a:lnTo>
                  <a:pt x="5394960" y="21851"/>
                </a:lnTo>
                <a:lnTo>
                  <a:pt x="4365943" y="6858000"/>
                </a:lnTo>
                <a:lnTo>
                  <a:pt x="0" y="6858000"/>
                </a:lnTo>
                <a:lnTo>
                  <a:pt x="0" y="5666154"/>
                </a:lnTo>
                <a:close/>
              </a:path>
            </a:pathLst>
          </a:custGeom>
        </p:spPr>
      </p:pic>
      <p:sp>
        <p:nvSpPr>
          <p:cNvPr id="9" name="Isosceles Triangle 8">
            <a:extLst>
              <a:ext uri="{FF2B5EF4-FFF2-40B4-BE49-F238E27FC236}">
                <a16:creationId xmlns:a16="http://schemas.microsoft.com/office/drawing/2014/main" id="{3BCB5F6A-9EB0-40B0-9D13-3023E9A205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631947" cy="5666154"/>
          </a:xfrm>
          <a:prstGeom prst="triangle">
            <a:avLst>
              <a:gd name="adj" fmla="val 10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152550" y="609600"/>
            <a:ext cx="2802951" cy="1320800"/>
          </a:xfrm>
        </p:spPr>
        <p:txBody>
          <a:bodyPr>
            <a:normAutofit/>
          </a:bodyPr>
          <a:lstStyle/>
          <a:p>
            <a:pPr>
              <a:lnSpc>
                <a:spcPct val="90000"/>
              </a:lnSpc>
            </a:pPr>
            <a:r>
              <a:rPr lang="fr-FR" sz="2800"/>
              <a:t>🔥 Symptômes oculaires locaux</a:t>
            </a:r>
          </a:p>
        </p:txBody>
      </p:sp>
      <p:sp>
        <p:nvSpPr>
          <p:cNvPr id="3" name="Content Placeholder 2"/>
          <p:cNvSpPr>
            <a:spLocks noGrp="1"/>
          </p:cNvSpPr>
          <p:nvPr>
            <p:ph idx="1"/>
          </p:nvPr>
        </p:nvSpPr>
        <p:spPr>
          <a:xfrm>
            <a:off x="3907172" y="2160589"/>
            <a:ext cx="3048329" cy="3880773"/>
          </a:xfrm>
        </p:spPr>
        <p:txBody>
          <a:bodyPr>
            <a:normAutofit/>
          </a:bodyPr>
          <a:lstStyle/>
          <a:p>
            <a:pPr>
              <a:lnSpc>
                <a:spcPct val="90000"/>
              </a:lnSpc>
            </a:pPr>
            <a:endParaRPr lang="fr-FR" sz="1500"/>
          </a:p>
          <a:p>
            <a:pPr>
              <a:lnSpc>
                <a:spcPct val="90000"/>
              </a:lnSpc>
            </a:pPr>
            <a:r>
              <a:rPr lang="fr-FR" sz="1500"/>
              <a:t>Douleur oculaire</a:t>
            </a:r>
          </a:p>
          <a:p>
            <a:pPr>
              <a:lnSpc>
                <a:spcPct val="90000"/>
              </a:lnSpc>
            </a:pPr>
            <a:r>
              <a:rPr lang="fr-FR" sz="1500"/>
              <a:t>Sensation de sable / corps étranger</a:t>
            </a:r>
          </a:p>
          <a:p>
            <a:pPr>
              <a:lnSpc>
                <a:spcPct val="90000"/>
              </a:lnSpc>
            </a:pPr>
            <a:r>
              <a:rPr lang="fr-FR" sz="1500"/>
              <a:t>Picotements, brûlures</a:t>
            </a:r>
          </a:p>
          <a:p>
            <a:pPr>
              <a:lnSpc>
                <a:spcPct val="90000"/>
              </a:lnSpc>
            </a:pPr>
            <a:r>
              <a:rPr lang="fr-FR" sz="1500"/>
              <a:t>Photophobie (sensibilité à la lumière)</a:t>
            </a:r>
          </a:p>
          <a:p>
            <a:pPr>
              <a:lnSpc>
                <a:spcPct val="90000"/>
              </a:lnSpc>
            </a:pPr>
            <a:r>
              <a:rPr lang="fr-FR" sz="1500"/>
              <a:t>Larmoiement (épiphora)</a:t>
            </a:r>
          </a:p>
          <a:p>
            <a:pPr>
              <a:lnSpc>
                <a:spcPct val="90000"/>
              </a:lnSpc>
            </a:pPr>
            <a:r>
              <a:rPr lang="fr-FR" sz="1500"/>
              <a:t>Sécheresse oculaire</a:t>
            </a:r>
          </a:p>
          <a:p>
            <a:pPr>
              <a:lnSpc>
                <a:spcPct val="90000"/>
              </a:lnSpc>
            </a:pPr>
            <a:r>
              <a:rPr lang="fr-FR" sz="1500"/>
              <a:t>Prurit (démangeaisons)</a:t>
            </a:r>
          </a:p>
          <a:p>
            <a:pPr>
              <a:lnSpc>
                <a:spcPct val="90000"/>
              </a:lnSpc>
            </a:pPr>
            <a:r>
              <a:rPr lang="fr-FR" sz="1500"/>
              <a:t>Rougeur oculaire</a:t>
            </a:r>
          </a:p>
          <a:p>
            <a:pPr>
              <a:lnSpc>
                <a:spcPct val="90000"/>
              </a:lnSpc>
            </a:pPr>
            <a:r>
              <a:rPr lang="fr-FR" sz="1500"/>
              <a:t>Œdème palpébral</a:t>
            </a:r>
          </a:p>
        </p:txBody>
      </p:sp>
      <p:pic>
        <p:nvPicPr>
          <p:cNvPr id="5" name="Picture 4" descr="Enfant aux yeux marron">
            <a:extLst>
              <a:ext uri="{FF2B5EF4-FFF2-40B4-BE49-F238E27FC236}">
                <a16:creationId xmlns:a16="http://schemas.microsoft.com/office/drawing/2014/main" id="{62E8BE90-3CFB-8A9C-B900-9B601464250E}"/>
              </a:ext>
            </a:extLst>
          </p:cNvPr>
          <p:cNvPicPr>
            <a:picLocks noChangeAspect="1"/>
          </p:cNvPicPr>
          <p:nvPr/>
        </p:nvPicPr>
        <p:blipFill>
          <a:blip r:embed="rId2"/>
          <a:srcRect l="38036" r="22581" b="-2"/>
          <a:stretch>
            <a:fillRect/>
          </a:stretch>
        </p:blipFill>
        <p:spPr>
          <a:xfrm>
            <a:off x="20" y="-1"/>
            <a:ext cx="4046200" cy="6858001"/>
          </a:xfrm>
          <a:custGeom>
            <a:avLst/>
            <a:gdLst/>
            <a:ahLst/>
            <a:cxnLst/>
            <a:rect l="l" t="t" r="r" b="b"/>
            <a:pathLst>
              <a:path w="5394960" h="6858000">
                <a:moveTo>
                  <a:pt x="842596" y="0"/>
                </a:moveTo>
                <a:lnTo>
                  <a:pt x="5394960" y="0"/>
                </a:lnTo>
                <a:lnTo>
                  <a:pt x="5394960" y="21851"/>
                </a:lnTo>
                <a:lnTo>
                  <a:pt x="4365943" y="6858000"/>
                </a:lnTo>
                <a:lnTo>
                  <a:pt x="0" y="6858000"/>
                </a:lnTo>
                <a:lnTo>
                  <a:pt x="0" y="5666154"/>
                </a:lnTo>
                <a:close/>
              </a:path>
            </a:pathLst>
          </a:custGeom>
        </p:spPr>
      </p:pic>
      <p:sp>
        <p:nvSpPr>
          <p:cNvPr id="9" name="Isosceles Triangle 8">
            <a:extLst>
              <a:ext uri="{FF2B5EF4-FFF2-40B4-BE49-F238E27FC236}">
                <a16:creationId xmlns:a16="http://schemas.microsoft.com/office/drawing/2014/main" id="{3BCB5F6A-9EB0-40B0-9D13-3023E9A205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631947" cy="5666154"/>
          </a:xfrm>
          <a:prstGeom prst="triangle">
            <a:avLst>
              <a:gd name="adj" fmla="val 10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0B5F7E3B-C5F1-40E0-A491-558BAFBC11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181353" y="1460500"/>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482600" y="816638"/>
            <a:ext cx="2525519" cy="5224724"/>
          </a:xfrm>
        </p:spPr>
        <p:txBody>
          <a:bodyPr anchor="ctr">
            <a:normAutofit/>
          </a:bodyPr>
          <a:lstStyle/>
          <a:p>
            <a:r>
              <a:t>🧒 Symptômes chez l’enfant</a:t>
            </a:r>
          </a:p>
        </p:txBody>
      </p:sp>
      <p:sp>
        <p:nvSpPr>
          <p:cNvPr id="3" name="Content Placeholder 2"/>
          <p:cNvSpPr>
            <a:spLocks noGrp="1"/>
          </p:cNvSpPr>
          <p:nvPr>
            <p:ph idx="1"/>
          </p:nvPr>
        </p:nvSpPr>
        <p:spPr>
          <a:xfrm>
            <a:off x="3490721" y="816638"/>
            <a:ext cx="3464779" cy="5224724"/>
          </a:xfrm>
        </p:spPr>
        <p:txBody>
          <a:bodyPr anchor="ctr">
            <a:normAutofit/>
          </a:bodyPr>
          <a:lstStyle/>
          <a:p>
            <a:endParaRPr/>
          </a:p>
          <a:p>
            <a:r>
              <a:t>Strabisme (déviation des yeux)</a:t>
            </a:r>
          </a:p>
          <a:p>
            <a:r>
              <a:t>Nystagmus (mouvements oculaires anormaux)</a:t>
            </a:r>
          </a:p>
          <a:p>
            <a:r>
              <a:t>Mauvaise fixation visuelle</a:t>
            </a:r>
          </a:p>
          <a:p>
            <a:r>
              <a:t>Retard visuel ou scolaire lié à un trouble de la vision</a:t>
            </a:r>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Tableau récapitulatif : Symptôme ↔ Pathologies associées</a:t>
            </a:r>
          </a:p>
        </p:txBody>
      </p:sp>
      <p:graphicFrame>
        <p:nvGraphicFramePr>
          <p:cNvPr id="3" name="Table 2"/>
          <p:cNvGraphicFramePr>
            <a:graphicFrameLocks noGrp="1"/>
          </p:cNvGraphicFramePr>
          <p:nvPr/>
        </p:nvGraphicFramePr>
        <p:xfrm>
          <a:off x="457200" y="1828800"/>
          <a:ext cx="8229600" cy="3200400"/>
        </p:xfrm>
        <a:graphic>
          <a:graphicData uri="http://schemas.openxmlformats.org/drawingml/2006/table">
            <a:tbl>
              <a:tblPr firstRow="1" bandRow="1">
                <a:tableStyleId>{5C22544A-7EE6-4342-B048-85BDC9FD1C3A}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533400">
                <a:tc>
                  <a:txBody>
                    <a:bodyPr/>
                    <a:lstStyle/>
                    <a:p>
                      <a:pPr>
                        <a:defRPr b="1"/>
                      </a:pPr>
                      <a:r>
                        <a:t>Symptôme</a:t>
                      </a:r>
                    </a:p>
                  </a:txBody>
                  <a:tcPr>
                    <a:solidFill>
                      <a:srgbClr val="C8DCFF"/>
                    </a:solidFill>
                  </a:tcPr>
                </a:tc>
                <a:tc>
                  <a:txBody>
                    <a:bodyPr/>
                    <a:lstStyle/>
                    <a:p>
                      <a:pPr>
                        <a:defRPr b="1"/>
                      </a:pPr>
                      <a:r>
                        <a:t>Pathologies fréquentes</a:t>
                      </a:r>
                    </a:p>
                  </a:txBody>
                  <a:tcPr>
                    <a:solidFill>
                      <a:srgbClr val="C8DCFF"/>
                    </a:solidFill>
                  </a:tcPr>
                </a:tc>
                <a:extLst>
                  <a:ext uri="{0D108BD9-81ED-4DB2-BD59-A6C34878D82A}">
                    <a16:rowId xmlns:a16="http://schemas.microsoft.com/office/drawing/2014/main" val="10000"/>
                  </a:ext>
                </a:extLst>
              </a:tr>
              <a:tr h="533400">
                <a:tc>
                  <a:txBody>
                    <a:bodyPr/>
                    <a:lstStyle/>
                    <a:p>
                      <a:pPr>
                        <a:defRPr sz="1200"/>
                      </a:pPr>
                      <a:r>
                        <a:t>Baisse de vision</a:t>
                      </a:r>
                    </a:p>
                  </a:txBody>
                  <a:tcPr/>
                </a:tc>
                <a:tc>
                  <a:txBody>
                    <a:bodyPr/>
                    <a:lstStyle/>
                    <a:p>
                      <a:pPr>
                        <a:defRPr sz="1200"/>
                      </a:pPr>
                      <a:r>
                        <a:t>Cataracte, DMLA, décollement de rétine, glaucome</a:t>
                      </a:r>
                    </a:p>
                  </a:txBody>
                  <a:tcPr/>
                </a:tc>
                <a:extLst>
                  <a:ext uri="{0D108BD9-81ED-4DB2-BD59-A6C34878D82A}">
                    <a16:rowId xmlns:a16="http://schemas.microsoft.com/office/drawing/2014/main" val="10001"/>
                  </a:ext>
                </a:extLst>
              </a:tr>
              <a:tr h="533400">
                <a:tc>
                  <a:txBody>
                    <a:bodyPr/>
                    <a:lstStyle/>
                    <a:p>
                      <a:pPr>
                        <a:defRPr sz="1200"/>
                      </a:pPr>
                      <a:r>
                        <a:t>Douleur + œil rouge</a:t>
                      </a:r>
                    </a:p>
                  </a:txBody>
                  <a:tcPr/>
                </a:tc>
                <a:tc>
                  <a:txBody>
                    <a:bodyPr/>
                    <a:lstStyle/>
                    <a:p>
                      <a:pPr>
                        <a:defRPr sz="1200"/>
                      </a:pPr>
                      <a:r>
                        <a:t>Kératite, glaucome aigu, uvéite</a:t>
                      </a:r>
                    </a:p>
                  </a:txBody>
                  <a:tcPr/>
                </a:tc>
                <a:extLst>
                  <a:ext uri="{0D108BD9-81ED-4DB2-BD59-A6C34878D82A}">
                    <a16:rowId xmlns:a16="http://schemas.microsoft.com/office/drawing/2014/main" val="10002"/>
                  </a:ext>
                </a:extLst>
              </a:tr>
              <a:tr h="533400">
                <a:tc>
                  <a:txBody>
                    <a:bodyPr/>
                    <a:lstStyle/>
                    <a:p>
                      <a:pPr>
                        <a:defRPr sz="1200"/>
                      </a:pPr>
                      <a:r>
                        <a:t>Vision déformée</a:t>
                      </a:r>
                    </a:p>
                  </a:txBody>
                  <a:tcPr/>
                </a:tc>
                <a:tc>
                  <a:txBody>
                    <a:bodyPr/>
                    <a:lstStyle/>
                    <a:p>
                      <a:pPr>
                        <a:defRPr sz="1200"/>
                      </a:pPr>
                      <a:r>
                        <a:t>DMLA, atteintes maculaires</a:t>
                      </a:r>
                    </a:p>
                  </a:txBody>
                  <a:tcPr/>
                </a:tc>
                <a:extLst>
                  <a:ext uri="{0D108BD9-81ED-4DB2-BD59-A6C34878D82A}">
                    <a16:rowId xmlns:a16="http://schemas.microsoft.com/office/drawing/2014/main" val="10003"/>
                  </a:ext>
                </a:extLst>
              </a:tr>
              <a:tr h="533400">
                <a:tc>
                  <a:txBody>
                    <a:bodyPr/>
                    <a:lstStyle/>
                    <a:p>
                      <a:pPr>
                        <a:defRPr sz="1200"/>
                      </a:pPr>
                      <a:r>
                        <a:t>Éclairs + mouches volantes</a:t>
                      </a:r>
                    </a:p>
                  </a:txBody>
                  <a:tcPr/>
                </a:tc>
                <a:tc>
                  <a:txBody>
                    <a:bodyPr/>
                    <a:lstStyle/>
                    <a:p>
                      <a:pPr>
                        <a:defRPr sz="1200"/>
                      </a:pPr>
                      <a:r>
                        <a:t>Décollement du vitré, décollement de rétine</a:t>
                      </a:r>
                    </a:p>
                  </a:txBody>
                  <a:tcPr/>
                </a:tc>
                <a:extLst>
                  <a:ext uri="{0D108BD9-81ED-4DB2-BD59-A6C34878D82A}">
                    <a16:rowId xmlns:a16="http://schemas.microsoft.com/office/drawing/2014/main" val="10004"/>
                  </a:ext>
                </a:extLst>
              </a:tr>
              <a:tr h="533400">
                <a:tc>
                  <a:txBody>
                    <a:bodyPr/>
                    <a:lstStyle/>
                    <a:p>
                      <a:pPr>
                        <a:defRPr sz="1200"/>
                      </a:pPr>
                      <a:r>
                        <a:t>Prurit + rougeur</a:t>
                      </a:r>
                    </a:p>
                  </a:txBody>
                  <a:tcPr/>
                </a:tc>
                <a:tc>
                  <a:txBody>
                    <a:bodyPr/>
                    <a:lstStyle/>
                    <a:p>
                      <a:pPr>
                        <a:defRPr sz="1200"/>
                      </a:pPr>
                      <a:r>
                        <a:t>Conjonctivite allergique</a:t>
                      </a:r>
                    </a:p>
                  </a:txBody>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146151093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airplane"/>
      </p:transition>
    </mc:Choice>
    <mc:Fallback xmlns="">
      <p:transition spd="slow">
        <p:fade/>
      </p:transition>
    </mc:Fallback>
  </mc:AlternateContent>
</p:sld>
</file>

<file path=ppt/theme/theme1.xml><?xml version="1.0" encoding="utf-8"?>
<a:theme xmlns:a="http://schemas.openxmlformats.org/drawingml/2006/main" name="Facette">
  <a:themeElements>
    <a:clrScheme name="Facette">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te">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te">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13430</TotalTime>
  <Words>1196</Words>
  <Application>Microsoft Office PowerPoint</Application>
  <PresentationFormat>Affichage à l'écran (4:3)</PresentationFormat>
  <Paragraphs>112</Paragraphs>
  <Slides>13</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13</vt:i4>
      </vt:variant>
    </vt:vector>
  </HeadingPairs>
  <TitlesOfParts>
    <vt:vector size="17" baseType="lpstr">
      <vt:lpstr>Arial</vt:lpstr>
      <vt:lpstr>Trebuchet MS</vt:lpstr>
      <vt:lpstr>Wingdings 3</vt:lpstr>
      <vt:lpstr>Facette</vt:lpstr>
      <vt:lpstr>Présentation PowerPoint</vt:lpstr>
      <vt:lpstr>Présentation PowerPoint</vt:lpstr>
      <vt:lpstr>Dr Yves Cohen &amp;  La Diététique des Yeux</vt:lpstr>
      <vt:lpstr>La diététique des yeux : nutrition et vision Eye Nutrition: Diet and Vision</vt:lpstr>
      <vt:lpstr>Présentation PowerPoint</vt:lpstr>
      <vt:lpstr>👁️ Symptômes visuels</vt:lpstr>
      <vt:lpstr>🔥 Symptômes oculaires locaux</vt:lpstr>
      <vt:lpstr>🧒 Symptômes chez l’enfant</vt:lpstr>
      <vt:lpstr>Tableau récapitulatif : Symptôme ↔ Pathologies associées</vt:lpstr>
      <vt:lpstr>Oméga-3 et Oméga-6 : alliés pour la santé oculaire Omega-3 &amp; Omega-6: Allies for Eye Health</vt:lpstr>
      <vt:lpstr>Vitamines antioxydantes : A, C, E et Zinc Antioxidant Vitamins: A, C, E and Zinc</vt:lpstr>
      <vt:lpstr>ROLE DE LA ZEAXANTHINE</vt:lpstr>
      <vt:lpstr>Présentation PowerPoint</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yves cohen</dc:creator>
  <cp:keywords/>
  <dc:description>generated using python-pptx</dc:description>
  <cp:lastModifiedBy>yves cohen</cp:lastModifiedBy>
  <cp:revision>4</cp:revision>
  <dcterms:created xsi:type="dcterms:W3CDTF">2013-01-27T09:14:16Z</dcterms:created>
  <dcterms:modified xsi:type="dcterms:W3CDTF">2025-09-26T09:48:59Z</dcterms:modified>
  <cp:category/>
</cp:coreProperties>
</file>